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256" r:id="rId5"/>
    <p:sldId id="357" r:id="rId6"/>
    <p:sldId id="263" r:id="rId7"/>
    <p:sldId id="354" r:id="rId8"/>
    <p:sldId id="359" r:id="rId9"/>
    <p:sldId id="271" r:id="rId10"/>
    <p:sldId id="355" r:id="rId11"/>
    <p:sldId id="360" r:id="rId12"/>
    <p:sldId id="361" r:id="rId13"/>
    <p:sldId id="279" r:id="rId14"/>
    <p:sldId id="362" r:id="rId15"/>
    <p:sldId id="363" r:id="rId16"/>
    <p:sldId id="364" r:id="rId17"/>
    <p:sldId id="356" r:id="rId18"/>
    <p:sldId id="284" r:id="rId19"/>
    <p:sldId id="353" r:id="rId20"/>
    <p:sldId id="281" r:id="rId21"/>
    <p:sldId id="280" r:id="rId22"/>
    <p:sldId id="262" r:id="rId23"/>
    <p:sldId id="285" r:id="rId24"/>
    <p:sldId id="257" r:id="rId25"/>
    <p:sldId id="286" r:id="rId26"/>
    <p:sldId id="337" r:id="rId27"/>
    <p:sldId id="336" r:id="rId28"/>
    <p:sldId id="338" r:id="rId29"/>
    <p:sldId id="342" r:id="rId30"/>
    <p:sldId id="339" r:id="rId31"/>
    <p:sldId id="351" r:id="rId32"/>
    <p:sldId id="340" r:id="rId33"/>
    <p:sldId id="343" r:id="rId34"/>
    <p:sldId id="322" r:id="rId35"/>
    <p:sldId id="324" r:id="rId36"/>
    <p:sldId id="341" r:id="rId37"/>
    <p:sldId id="326" r:id="rId38"/>
    <p:sldId id="318" r:id="rId39"/>
    <p:sldId id="346" r:id="rId40"/>
    <p:sldId id="347" r:id="rId41"/>
    <p:sldId id="348" r:id="rId42"/>
    <p:sldId id="349" r:id="rId43"/>
    <p:sldId id="319" r:id="rId44"/>
    <p:sldId id="315" r:id="rId45"/>
    <p:sldId id="288" r:id="rId46"/>
    <p:sldId id="345" r:id="rId47"/>
    <p:sldId id="344" r:id="rId48"/>
    <p:sldId id="331" r:id="rId49"/>
    <p:sldId id="333" r:id="rId50"/>
  </p:sldIdLst>
  <p:sldSz cx="12192000" cy="6858000"/>
  <p:notesSz cx="7102475" cy="9388475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 damos la bienvenida" id="{E75E278A-FF0E-49A4-B170-79828D63BBAD}">
          <p14:sldIdLst>
            <p14:sldId id="256"/>
          </p14:sldIdLst>
        </p14:section>
        <p14:section name="Diseñar, Transformación, Anotar, Trabajar en colaboración, Información" id="{B9B51309-D148-4332-87C2-07BE32FBCA3B}">
          <p14:sldIdLst>
            <p14:sldId id="357"/>
            <p14:sldId id="263"/>
            <p14:sldId id="354"/>
            <p14:sldId id="359"/>
            <p14:sldId id="271"/>
            <p14:sldId id="355"/>
            <p14:sldId id="360"/>
            <p14:sldId id="361"/>
            <p14:sldId id="279"/>
            <p14:sldId id="362"/>
            <p14:sldId id="363"/>
            <p14:sldId id="364"/>
            <p14:sldId id="356"/>
            <p14:sldId id="284"/>
            <p14:sldId id="353"/>
            <p14:sldId id="281"/>
            <p14:sldId id="280"/>
            <p14:sldId id="262"/>
            <p14:sldId id="285"/>
            <p14:sldId id="257"/>
            <p14:sldId id="286"/>
            <p14:sldId id="337"/>
            <p14:sldId id="336"/>
            <p14:sldId id="338"/>
            <p14:sldId id="342"/>
            <p14:sldId id="339"/>
            <p14:sldId id="351"/>
            <p14:sldId id="340"/>
            <p14:sldId id="343"/>
            <p14:sldId id="322"/>
            <p14:sldId id="324"/>
            <p14:sldId id="341"/>
            <p14:sldId id="326"/>
            <p14:sldId id="318"/>
            <p14:sldId id="346"/>
            <p14:sldId id="347"/>
            <p14:sldId id="348"/>
            <p14:sldId id="349"/>
            <p14:sldId id="319"/>
            <p14:sldId id="315"/>
            <p14:sldId id="288"/>
            <p14:sldId id="345"/>
            <p14:sldId id="344"/>
            <p14:sldId id="331"/>
            <p14:sldId id="333"/>
          </p14:sldIdLst>
        </p14:section>
        <p14:section name="Más informació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241" autoAdjust="0"/>
  </p:normalViewPr>
  <p:slideViewPr>
    <p:cSldViewPr snapToGrid="0">
      <p:cViewPr varScale="1">
        <p:scale>
          <a:sx n="83" d="100"/>
          <a:sy n="83" d="100"/>
        </p:scale>
        <p:origin x="52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2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EE7C177B-B36A-42FB-963C-4A4062E11465}" type="datetime1">
              <a:rPr lang="es-ES" smtClean="0"/>
              <a:t>08/01/2021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ED6E2F-8700-4332-938B-4B711CF8351C}" type="datetime1">
              <a:rPr lang="es-ES" smtClean="0"/>
              <a:pPr/>
              <a:t>08/01/2021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12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09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7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227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21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482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B54C2-04CB-4802-9A49-2EEA3706E4C7}" type="slidenum">
              <a:rPr lang="es-ES" altLang="es-PY"/>
              <a:pPr/>
              <a:t>19</a:t>
            </a:fld>
            <a:endParaRPr lang="es-ES" altLang="es-PY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08025"/>
            <a:ext cx="6253162" cy="35179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642" y="4461157"/>
            <a:ext cx="5205193" cy="4219923"/>
          </a:xfrm>
        </p:spPr>
        <p:txBody>
          <a:bodyPr/>
          <a:lstStyle/>
          <a:p>
            <a:endParaRPr lang="es-PY" altLang="es-PY" sz="1400"/>
          </a:p>
        </p:txBody>
      </p:sp>
    </p:spTree>
    <p:extLst>
      <p:ext uri="{BB962C8B-B14F-4D97-AF65-F5344CB8AC3E}">
        <p14:creationId xmlns:p14="http://schemas.microsoft.com/office/powerpoint/2010/main" val="3249859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008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748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72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52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37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426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12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1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032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663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131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255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498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96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371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406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945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0252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607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914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87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94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851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33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71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88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62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800" noProof="0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Quinto nivel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BF53A3-647D-4EB5-8024-AB2FE87A599F}" type="datetime1">
              <a:rPr lang="es-ES" noProof="0" smtClean="0"/>
              <a:t>08/01/2021</a:t>
            </a:fld>
            <a:endParaRPr lang="es-ES" noProof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8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10" name="Rectángulo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0D9A3F-1145-42DF-A4B1-0DA797006129}" type="slidenum">
              <a:rPr lang="es-ES" altLang="es-PY"/>
              <a:pPr/>
              <a:t>‹Nº›</a:t>
            </a:fld>
            <a:endParaRPr lang="es-ES" altLang="es-PY"/>
          </a:p>
        </p:txBody>
      </p:sp>
    </p:spTree>
    <p:extLst>
      <p:ext uri="{BB962C8B-B14F-4D97-AF65-F5344CB8AC3E}">
        <p14:creationId xmlns:p14="http://schemas.microsoft.com/office/powerpoint/2010/main" val="225491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9C6D-1532-4EC3-9EF7-3C556001D808}" type="datetimeFigureOut">
              <a:rPr lang="es-MX" smtClean="0"/>
              <a:t>08/01/2021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6005-03F5-419E-B810-5CCC1193E4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07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9C6D-1532-4EC3-9EF7-3C556001D808}" type="datetimeFigureOut">
              <a:rPr lang="es-MX" smtClean="0"/>
              <a:pPr/>
              <a:t>08/01/2021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6005-03F5-419E-B810-5CCC1193E4BF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4605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9C6D-1532-4EC3-9EF7-3C556001D808}" type="datetimeFigureOut">
              <a:rPr lang="es-MX" smtClean="0"/>
              <a:t>08/01/2021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6005-03F5-419E-B810-5CCC1193E4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64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405BD-2AF3-4A39-ABB8-324325A45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831D5E-4A84-4507-893E-0EE44A5E4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D57FC1-826D-44B0-AAE8-BD2C6BC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C4E-6009-450C-B322-117A8CB7AF9A}" type="datetimeFigureOut">
              <a:rPr lang="es-PY" smtClean="0"/>
              <a:t>8/1/2021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7D2AC-3BB9-4FC5-A170-F547AD02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C3C5FF-228B-4629-9608-E9291198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104-AB75-474D-AF51-C72B1A08862D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9490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800" noProof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5AAFFC4-FA62-427A-8CE9-ACD9FDA24490}" type="datetime1">
              <a:rPr lang="es-ES" noProof="0" smtClean="0"/>
              <a:t>08/01/2021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hflorentin@ing.una.py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hflorentin57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hflorentin57@Gmail.co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florentin@ing.una.p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4565" y="951586"/>
            <a:ext cx="4765646" cy="1962932"/>
          </a:xfrm>
          <a:noFill/>
          <a:ln w="25400">
            <a:solidFill>
              <a:schemeClr val="accent2"/>
            </a:solidFill>
          </a:ln>
        </p:spPr>
        <p:txBody>
          <a:bodyPr rtlCol="0" anchor="ctr" anchorCtr="0">
            <a:normAutofit/>
          </a:bodyPr>
          <a:lstStyle/>
          <a:p>
            <a:pPr rtl="0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CARRETERAS</a:t>
            </a:r>
            <a:endParaRPr lang="es-ES" sz="3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AB844A-6B27-4322-9018-8F71F84BF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31"/>
          <a:stretch/>
        </p:blipFill>
        <p:spPr>
          <a:xfrm>
            <a:off x="10057435" y="4586243"/>
            <a:ext cx="1800000" cy="20128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24CC96-4A00-4F00-9E27-B941EF2F05A8}"/>
              </a:ext>
            </a:extLst>
          </p:cNvPr>
          <p:cNvSpPr txBox="1"/>
          <p:nvPr/>
        </p:nvSpPr>
        <p:spPr>
          <a:xfrm>
            <a:off x="7784154" y="5769529"/>
            <a:ext cx="2394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Ing. HUGO J. FLORENTIN V., MSc.</a:t>
            </a:r>
            <a:endParaRPr lang="es-PY" sz="9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3 Marcador de contenido">
            <a:extLst>
              <a:ext uri="{FF2B5EF4-FFF2-40B4-BE49-F238E27FC236}">
                <a16:creationId xmlns:a16="http://schemas.microsoft.com/office/drawing/2014/main" id="{0FAEE71C-B791-4817-86A9-00F8D24E2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8809"/>
          <a:stretch/>
        </p:blipFill>
        <p:spPr>
          <a:xfrm>
            <a:off x="8498931" y="2512275"/>
            <a:ext cx="3358504" cy="20128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9F9494-89D0-4707-AEC3-7D41812636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 b="15389"/>
          <a:stretch/>
        </p:blipFill>
        <p:spPr>
          <a:xfrm>
            <a:off x="5369785" y="2014518"/>
            <a:ext cx="3417849" cy="18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C82537-14D4-4CA1-A153-52FB30BC6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36" t="35463" r="36915" b="33126"/>
          <a:stretch/>
        </p:blipFill>
        <p:spPr>
          <a:xfrm>
            <a:off x="5369785" y="3814518"/>
            <a:ext cx="3417849" cy="188847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ABF749-C470-4CBE-B627-03A89DB2E173}"/>
              </a:ext>
            </a:extLst>
          </p:cNvPr>
          <p:cNvSpPr txBox="1"/>
          <p:nvPr/>
        </p:nvSpPr>
        <p:spPr>
          <a:xfrm>
            <a:off x="8260207" y="5974700"/>
            <a:ext cx="144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hflorentin57@gmail.com</a:t>
            </a:r>
            <a:endParaRPr lang="es-MX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hflorentin@ing.una.py</a:t>
            </a:r>
            <a:endParaRPr lang="es-MX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Cel: 0981 421943</a:t>
            </a:r>
            <a:endParaRPr lang="es-PY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F3E9772-C811-4C20-9E92-217D4D6646CA}"/>
              </a:ext>
            </a:extLst>
          </p:cNvPr>
          <p:cNvSpPr txBox="1">
            <a:spLocks/>
          </p:cNvSpPr>
          <p:nvPr/>
        </p:nvSpPr>
        <p:spPr>
          <a:xfrm>
            <a:off x="230909" y="3115371"/>
            <a:ext cx="4998058" cy="218630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CReMa</a:t>
            </a: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Mantenimiento por Contrato.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18AC56-7B60-47E9-B2CE-F3F53282FF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551" t="23697" r="15245" b="68216"/>
          <a:stretch/>
        </p:blipFill>
        <p:spPr>
          <a:xfrm>
            <a:off x="7654890" y="346602"/>
            <a:ext cx="4202545" cy="16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998677" y="403244"/>
            <a:ext cx="53061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RUTINARIO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AEAA8C6-0C90-4429-8AA3-1A4D4A7770F4}"/>
              </a:ext>
            </a:extLst>
          </p:cNvPr>
          <p:cNvSpPr txBox="1"/>
          <p:nvPr/>
        </p:nvSpPr>
        <p:spPr>
          <a:xfrm>
            <a:off x="3731564" y="1307704"/>
            <a:ext cx="300518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Bacheo</a:t>
            </a:r>
          </a:p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Sello de grietas</a:t>
            </a:r>
          </a:p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Reparación de bordes</a:t>
            </a:r>
          </a:p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Limpieza de drenajes </a:t>
            </a:r>
          </a:p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Control de vegetación</a:t>
            </a:r>
          </a:p>
          <a:p>
            <a:pPr marL="285750" indent="-285750">
              <a:buFontTx/>
              <a:buChar char="-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Reparaciones de señalización </a:t>
            </a:r>
            <a:endParaRPr lang="es-PY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8C02A6-FC3E-413A-B47B-8D4D2C3E6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68" b="20440"/>
          <a:stretch/>
        </p:blipFill>
        <p:spPr>
          <a:xfrm>
            <a:off x="349410" y="3073939"/>
            <a:ext cx="1969006" cy="2520000"/>
          </a:xfrm>
          <a:prstGeom prst="rect">
            <a:avLst/>
          </a:prstGeom>
        </p:spPr>
      </p:pic>
      <p:pic>
        <p:nvPicPr>
          <p:cNvPr id="1026" name="Picture 2" descr="El Ayuntamiento repara las grietas en diversas carreteras de Alhama">
            <a:extLst>
              <a:ext uri="{FF2B5EF4-FFF2-40B4-BE49-F238E27FC236}">
                <a16:creationId xmlns:a16="http://schemas.microsoft.com/office/drawing/2014/main" id="{3847DBE3-58B2-4231-B22E-45B97C72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4" y="3646993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VIAL على تويتر: &quot;☑️ Limpieza de drenajes y mantenimiento del derecho de  vía en ruta hacia San Isidro, Sonsonate.… &quot;">
            <a:extLst>
              <a:ext uri="{FF2B5EF4-FFF2-40B4-BE49-F238E27FC236}">
                <a16:creationId xmlns:a16="http://schemas.microsoft.com/office/drawing/2014/main" id="{52107C8A-8D20-4E55-88A5-2F8ED91D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47" y="3646993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cción 1">
            <a:extLst>
              <a:ext uri="{FF2B5EF4-FFF2-40B4-BE49-F238E27FC236}">
                <a16:creationId xmlns:a16="http://schemas.microsoft.com/office/drawing/2014/main" id="{46A9AFC5-B8CB-4B73-9635-FEE423E6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70" y="4300695"/>
            <a:ext cx="3415319" cy="21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al | Concar">
            <a:extLst>
              <a:ext uri="{FF2B5EF4-FFF2-40B4-BE49-F238E27FC236}">
                <a16:creationId xmlns:a16="http://schemas.microsoft.com/office/drawing/2014/main" id="{6B91FC28-9058-45AA-8C64-6980BB28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70" y="2551425"/>
            <a:ext cx="3476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5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840783" y="403244"/>
            <a:ext cx="5621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670C37D-D4CC-4388-B227-FC1AA66F8432}"/>
              </a:ext>
            </a:extLst>
          </p:cNvPr>
          <p:cNvSpPr txBox="1"/>
          <p:nvPr/>
        </p:nvSpPr>
        <p:spPr>
          <a:xfrm>
            <a:off x="3759656" y="1359864"/>
            <a:ext cx="319535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 rtl="0">
              <a:defRPr lang="es-es"/>
            </a:defPPr>
            <a:lvl1pPr marL="285750" indent="-285750">
              <a:buFontTx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Sello de neblina</a:t>
            </a:r>
          </a:p>
          <a:p>
            <a:r>
              <a:rPr lang="es-MX" dirty="0"/>
              <a:t>Sellado de juntas</a:t>
            </a:r>
          </a:p>
          <a:p>
            <a:r>
              <a:rPr lang="es-MX" dirty="0"/>
              <a:t>Limpieza de cunetas, alcantarillas</a:t>
            </a:r>
          </a:p>
          <a:p>
            <a:r>
              <a:rPr lang="es-MX" dirty="0"/>
              <a:t>Limpieza de puentes </a:t>
            </a:r>
          </a:p>
        </p:txBody>
      </p:sp>
      <p:pic>
        <p:nvPicPr>
          <p:cNvPr id="2050" name="Picture 2" descr="Bitafelx Riego Archives - Grupo Bitafal">
            <a:extLst>
              <a:ext uri="{FF2B5EF4-FFF2-40B4-BE49-F238E27FC236}">
                <a16:creationId xmlns:a16="http://schemas.microsoft.com/office/drawing/2014/main" id="{EB186F8D-4973-4BE1-908F-73E2E0A3B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3" y="2978136"/>
            <a:ext cx="38947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tinúan las tareas en el mantenimiento de calles con la obra de sellado  de juntas | AHORA Santo Tomé">
            <a:extLst>
              <a:ext uri="{FF2B5EF4-FFF2-40B4-BE49-F238E27FC236}">
                <a16:creationId xmlns:a16="http://schemas.microsoft.com/office/drawing/2014/main" id="{E8234A3F-2F40-498E-BC82-D1D57C91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55" y="297813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989862" y="403244"/>
            <a:ext cx="53238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E692647-49B3-4FD9-B618-64EEA7FAC09A}"/>
              </a:ext>
            </a:extLst>
          </p:cNvPr>
          <p:cNvSpPr txBox="1"/>
          <p:nvPr/>
        </p:nvSpPr>
        <p:spPr>
          <a:xfrm>
            <a:off x="3864579" y="1387483"/>
            <a:ext cx="319327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 rtl="0">
              <a:defRPr lang="es-es"/>
            </a:defPPr>
            <a:lvl1pPr marL="285750" indent="-285750">
              <a:buFontTx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Tratamiento superficial</a:t>
            </a:r>
          </a:p>
          <a:p>
            <a:r>
              <a:rPr lang="es-MX" dirty="0"/>
              <a:t>Lechada</a:t>
            </a:r>
          </a:p>
          <a:p>
            <a:r>
              <a:rPr lang="es-MX" dirty="0"/>
              <a:t>Reemplazo de losas (P. Rígido)</a:t>
            </a:r>
          </a:p>
          <a:p>
            <a:r>
              <a:rPr lang="es-MX" dirty="0"/>
              <a:t>Cepillado (P. Rígido)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58F3A06-5FFE-4A8C-8052-BAFE49AD3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89" b="22849"/>
          <a:stretch/>
        </p:blipFill>
        <p:spPr>
          <a:xfrm>
            <a:off x="604205" y="3130517"/>
            <a:ext cx="4355586" cy="21600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04792A5-E0E4-4A99-B5F9-B80D6E6B4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1" t="37929" r="25894" b="33627"/>
          <a:stretch/>
        </p:blipFill>
        <p:spPr bwMode="auto">
          <a:xfrm>
            <a:off x="6096000" y="2950517"/>
            <a:ext cx="313995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3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 de texto 34" descr="Número 2"/>
          <p:cNvSpPr txBox="1">
            <a:spLocks noChangeAspect="1"/>
          </p:cNvSpPr>
          <p:nvPr/>
        </p:nvSpPr>
        <p:spPr bwMode="blackWhite">
          <a:xfrm>
            <a:off x="6320137" y="2791830"/>
            <a:ext cx="5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480911" y="403244"/>
            <a:ext cx="63417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EMERGENCIA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70FBB1E-38F1-4227-A4FC-B605F5D25CFB}"/>
              </a:ext>
            </a:extLst>
          </p:cNvPr>
          <p:cNvSpPr txBox="1"/>
          <p:nvPr/>
        </p:nvSpPr>
        <p:spPr>
          <a:xfrm>
            <a:off x="4055144" y="1627962"/>
            <a:ext cx="319327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 rtl="0">
              <a:defRPr lang="es-es"/>
            </a:defPPr>
            <a:lvl1pPr marL="285750" indent="-285750">
              <a:buFontTx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Limpieza de derrumbes</a:t>
            </a:r>
          </a:p>
          <a:p>
            <a:r>
              <a:rPr lang="es-MX" dirty="0"/>
              <a:t>Estabilización de taludes</a:t>
            </a:r>
          </a:p>
          <a:p>
            <a:r>
              <a:rPr lang="es-MX" dirty="0"/>
              <a:t>Reposición de la plataforma</a:t>
            </a:r>
          </a:p>
        </p:txBody>
      </p:sp>
      <p:pic>
        <p:nvPicPr>
          <p:cNvPr id="3074" name="Picture 2" descr="Interoceánica Sur: cierran tránsito en el tramo 2 para trabajos de  mantenimiento de emergencia -PerúConstruye">
            <a:extLst>
              <a:ext uri="{FF2B5EF4-FFF2-40B4-BE49-F238E27FC236}">
                <a16:creationId xmlns:a16="http://schemas.microsoft.com/office/drawing/2014/main" id="{AE850968-5C1B-40AE-8F67-735BDBA5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3" y="297649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IRSA SUR - ✅ MANTENIMIENTO DE EMERGENCIA (TME) EN IIRSA... | Facebook">
            <a:extLst>
              <a:ext uri="{FF2B5EF4-FFF2-40B4-BE49-F238E27FC236}">
                <a16:creationId xmlns:a16="http://schemas.microsoft.com/office/drawing/2014/main" id="{307FB7C6-BC5D-4D06-B0DD-DBD64C71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" b="25304"/>
          <a:stretch/>
        </p:blipFill>
        <p:spPr bwMode="auto">
          <a:xfrm>
            <a:off x="5671928" y="2903972"/>
            <a:ext cx="423307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12B743B-242F-4BAE-BF05-7F68D5B2424C}"/>
              </a:ext>
            </a:extLst>
          </p:cNvPr>
          <p:cNvSpPr txBox="1"/>
          <p:nvPr/>
        </p:nvSpPr>
        <p:spPr>
          <a:xfrm>
            <a:off x="581318" y="1393570"/>
            <a:ext cx="1122311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DE </a:t>
            </a:r>
            <a:r>
              <a:rPr lang="es-MX" sz="2400" b="1" dirty="0">
                <a:solidFill>
                  <a:srgbClr val="D24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REHABILITACION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Acciones que tienden a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devolver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a la carretera sus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características originales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y adaptarla a un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nuevo periodo de servicio.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22EBD5-00C8-4267-9EC5-6C9FE16610A1}"/>
              </a:ext>
            </a:extLst>
          </p:cNvPr>
          <p:cNvSpPr txBox="1"/>
          <p:nvPr/>
        </p:nvSpPr>
        <p:spPr>
          <a:xfrm>
            <a:off x="2383090" y="494982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REHABILITACION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habilitación de carreteras | Resansil">
            <a:extLst>
              <a:ext uri="{FF2B5EF4-FFF2-40B4-BE49-F238E27FC236}">
                <a16:creationId xmlns:a16="http://schemas.microsoft.com/office/drawing/2014/main" id="{6E7ED41E-5928-4721-8870-4F78DCC6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3615597"/>
            <a:ext cx="336433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étodos de Rehabilitación en Pavimentos">
            <a:extLst>
              <a:ext uri="{FF2B5EF4-FFF2-40B4-BE49-F238E27FC236}">
                <a16:creationId xmlns:a16="http://schemas.microsoft.com/office/drawing/2014/main" id="{DC5DF6A1-34BF-4F8E-ADCD-0D8D9ED33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80" y="371475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namá termina rehabilitación de carretera - BNamericas">
            <a:extLst>
              <a:ext uri="{FF2B5EF4-FFF2-40B4-BE49-F238E27FC236}">
                <a16:creationId xmlns:a16="http://schemas.microsoft.com/office/drawing/2014/main" id="{49B45469-4674-48A2-B33A-F5104CAC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3714750"/>
            <a:ext cx="378688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440510" y="403244"/>
            <a:ext cx="64225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REHABILITACION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CARRETERAS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AEAA8C6-0C90-4429-8AA3-1A4D4A7770F4}"/>
              </a:ext>
            </a:extLst>
          </p:cNvPr>
          <p:cNvSpPr txBox="1"/>
          <p:nvPr/>
        </p:nvSpPr>
        <p:spPr>
          <a:xfrm>
            <a:off x="631596" y="1307298"/>
            <a:ext cx="11112729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REDISEÑO DE REHABILITACION DE LA ESTRUCTURA DEL PAVIMENTO.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RECAPADO DE PAVIMENTOS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FRESADO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RECICLADO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7A8874-9D11-4DE5-A361-98ADFC3E010C}"/>
              </a:ext>
            </a:extLst>
          </p:cNvPr>
          <p:cNvSpPr txBox="1"/>
          <p:nvPr/>
        </p:nvSpPr>
        <p:spPr>
          <a:xfrm>
            <a:off x="631596" y="4066710"/>
            <a:ext cx="8217199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REPARACION DE PUENTES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REPARACION Y REDISEÑO DE OBRAS DE DRENAJE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MOVIMIENTOS DE SUELOS EN ZONAS PUNTUALES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REPARACION Y REDISEÑO DE SEÑALIZACIONES</a:t>
            </a:r>
            <a:endParaRPr lang="es-P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0EB6CF6-9405-4D39-B9E9-2BD3C2D4CDAB}"/>
              </a:ext>
            </a:extLst>
          </p:cNvPr>
          <p:cNvSpPr txBox="1"/>
          <p:nvPr/>
        </p:nvSpPr>
        <p:spPr>
          <a:xfrm>
            <a:off x="544142" y="1382240"/>
            <a:ext cx="11223109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Son acciones que sirven para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elevar el nivel de la carretera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Implica modificación sustancial de la geometría y del pavimento, adaptación de puentes, obras de drenaje y otros.                              </a:t>
            </a:r>
            <a:endParaRPr lang="es-PY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22EBD5-00C8-4267-9EC5-6C9FE16610A1}"/>
              </a:ext>
            </a:extLst>
          </p:cNvPr>
          <p:cNvSpPr txBox="1"/>
          <p:nvPr/>
        </p:nvSpPr>
        <p:spPr>
          <a:xfrm>
            <a:off x="2383090" y="494982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MEJORAMIENTO DE CARRETERAS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royecto Vial Cruce Tres Bocas :: MOPC - Ministerio de Obras Públicas y  Comunicaciones">
            <a:extLst>
              <a:ext uri="{FF2B5EF4-FFF2-40B4-BE49-F238E27FC236}">
                <a16:creationId xmlns:a16="http://schemas.microsoft.com/office/drawing/2014/main" id="{EA28E9E6-2E46-4C92-9F1C-1E570F83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800475"/>
            <a:ext cx="3333749" cy="18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únel de 3 bocas ya cuenta con primer desembolso">
            <a:extLst>
              <a:ext uri="{FF2B5EF4-FFF2-40B4-BE49-F238E27FC236}">
                <a16:creationId xmlns:a16="http://schemas.microsoft.com/office/drawing/2014/main" id="{2AD8B3C9-0D81-4C8A-B46C-D325651E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3800475"/>
            <a:ext cx="336145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220747B-73E2-463A-AAB0-09F44C998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37" t="31528" r="35859" b="34999"/>
          <a:stretch/>
        </p:blipFill>
        <p:spPr>
          <a:xfrm>
            <a:off x="7304810" y="3664949"/>
            <a:ext cx="4048125" cy="2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4BB1281-430F-4296-AED7-F44D5918CBDE}"/>
              </a:ext>
            </a:extLst>
          </p:cNvPr>
          <p:cNvSpPr/>
          <p:nvPr/>
        </p:nvSpPr>
        <p:spPr>
          <a:xfrm>
            <a:off x="2500140" y="403244"/>
            <a:ext cx="63032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MEJORAMIENTO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CARRETERAS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E8C1F9-E19D-41FF-B9BD-35C1E66CCFE5}"/>
              </a:ext>
            </a:extLst>
          </p:cNvPr>
          <p:cNvSpPr txBox="1"/>
          <p:nvPr/>
        </p:nvSpPr>
        <p:spPr>
          <a:xfrm>
            <a:off x="537329" y="2014308"/>
            <a:ext cx="113781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REDISEÑO Y RECTIFICACIONES DE LA GEOMETRIA DE LA CARRETERA.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DUPLICACION DE CALZADAS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REDISEÑO Y RECONSTRUCCION DEL PAVIMENTO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RECONSTRUCCION PARCIAL o TOTAL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 descr="Círculo pequeño"/>
          <p:cNvSpPr/>
          <p:nvPr/>
        </p:nvSpPr>
        <p:spPr bwMode="blackWhite">
          <a:xfrm>
            <a:off x="520112" y="1813091"/>
            <a:ext cx="409838" cy="409838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6" name="Marcador de contenido 17"/>
          <p:cNvSpPr txBox="1">
            <a:spLocks/>
          </p:cNvSpPr>
          <p:nvPr/>
        </p:nvSpPr>
        <p:spPr>
          <a:xfrm>
            <a:off x="929950" y="1905971"/>
            <a:ext cx="4196968" cy="409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sz="2800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ADMINISTRACION </a:t>
            </a:r>
            <a:endParaRPr lang="es-ES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7FBE8AD-7556-4830-9506-D0DFAE157656}"/>
              </a:ext>
            </a:extLst>
          </p:cNvPr>
          <p:cNvSpPr/>
          <p:nvPr/>
        </p:nvSpPr>
        <p:spPr>
          <a:xfrm>
            <a:off x="1650172" y="431525"/>
            <a:ext cx="85876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MODALIDADES DEL MANTENIMIENTO </a:t>
            </a:r>
            <a:r>
              <a:rPr lang="es-ES" sz="24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CARRETERAS</a:t>
            </a:r>
          </a:p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PARAGUAY</a:t>
            </a:r>
            <a:endParaRPr lang="es-ES" sz="2400" b="1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ipse 33" descr="Círculo pequeño">
            <a:extLst>
              <a:ext uri="{FF2B5EF4-FFF2-40B4-BE49-F238E27FC236}">
                <a16:creationId xmlns:a16="http://schemas.microsoft.com/office/drawing/2014/main" id="{80E9558A-B0EA-4863-AED1-A4DC324D6C89}"/>
              </a:ext>
            </a:extLst>
          </p:cNvPr>
          <p:cNvSpPr/>
          <p:nvPr/>
        </p:nvSpPr>
        <p:spPr bwMode="blackWhite">
          <a:xfrm>
            <a:off x="486433" y="4200460"/>
            <a:ext cx="409838" cy="409838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6" name="Marcador de contenido 17">
            <a:extLst>
              <a:ext uri="{FF2B5EF4-FFF2-40B4-BE49-F238E27FC236}">
                <a16:creationId xmlns:a16="http://schemas.microsoft.com/office/drawing/2014/main" id="{9BB79949-CEB6-48BF-8BC2-348BDC6436C7}"/>
              </a:ext>
            </a:extLst>
          </p:cNvPr>
          <p:cNvSpPr txBox="1">
            <a:spLocks/>
          </p:cNvSpPr>
          <p:nvPr/>
        </p:nvSpPr>
        <p:spPr>
          <a:xfrm>
            <a:off x="1155477" y="4047881"/>
            <a:ext cx="3557925" cy="1136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sz="2800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CONTRATOS </a:t>
            </a:r>
          </a:p>
          <a:p>
            <a:pPr marL="0" indent="0" rtl="0">
              <a:spcAft>
                <a:spcPts val="2000"/>
              </a:spcAft>
              <a:buNone/>
            </a:pPr>
            <a:r>
              <a:rPr lang="es-ES" sz="2800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TERCERIZADOS</a:t>
            </a:r>
            <a:endParaRPr lang="es-ES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C8ED6D4-3CF9-4851-893B-FB1866AF2BDC}"/>
              </a:ext>
            </a:extLst>
          </p:cNvPr>
          <p:cNvSpPr txBox="1"/>
          <p:nvPr/>
        </p:nvSpPr>
        <p:spPr>
          <a:xfrm>
            <a:off x="4499682" y="3955001"/>
            <a:ext cx="5586997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CANTIDADES DE OBRA</a:t>
            </a:r>
          </a:p>
          <a:p>
            <a:endParaRPr lang="es-MX" b="1" dirty="0">
              <a:solidFill>
                <a:srgbClr val="D247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NIVELES DE SERVICIO o ESTANDARES</a:t>
            </a:r>
          </a:p>
          <a:p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75226BE-6942-41F4-AA30-46AE69E6F6BF}"/>
              </a:ext>
            </a:extLst>
          </p:cNvPr>
          <p:cNvSpPr txBox="1"/>
          <p:nvPr/>
        </p:nvSpPr>
        <p:spPr>
          <a:xfrm>
            <a:off x="5032923" y="1452748"/>
            <a:ext cx="676576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u="sng" dirty="0">
                <a:solidFill>
                  <a:srgbClr val="D24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Ejecutado por el MOPC, con sus recursos:</a:t>
            </a:r>
          </a:p>
          <a:p>
            <a:endParaRPr lang="es-MX" sz="1400" b="1" dirty="0">
              <a:solidFill>
                <a:srgbClr val="D247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14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CAMINOS PAVIMENTADOS – División Pavimentación (Plantas de Asfaltos)</a:t>
            </a:r>
          </a:p>
          <a:p>
            <a:endParaRPr lang="es-MX" sz="1400" b="1" dirty="0">
              <a:solidFill>
                <a:srgbClr val="D247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sz="14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CAMINOS NO PAVIMENTADOS – Distritos de Conservación</a:t>
            </a:r>
          </a:p>
          <a:p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4" grpId="0" animBg="1"/>
      <p:bldP spid="36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196530" y="2281107"/>
            <a:ext cx="4551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Char char="•"/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2475" indent="-209550">
              <a:spcBef>
                <a:spcPct val="20000"/>
              </a:spcBef>
              <a:buChar char="–"/>
              <a:tabLst>
                <a:tab pos="363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2050" indent="-228600">
              <a:spcBef>
                <a:spcPct val="20000"/>
              </a:spcBef>
              <a:buChar char="•"/>
              <a:tabLst>
                <a:tab pos="363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SzPct val="150000"/>
              <a:buNone/>
            </a:pPr>
            <a:r>
              <a:rPr lang="es-ES_tradnl" altLang="es-PY" sz="2000" b="1" u="sng" dirty="0">
                <a:solidFill>
                  <a:srgbClr val="D24726"/>
                </a:solidFill>
                <a:latin typeface="Arial Black" panose="020B0A04020102020204" pitchFamily="34" charset="0"/>
              </a:rPr>
              <a:t>POR CANTIDADES DE OBRA: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021039" y="4966855"/>
            <a:ext cx="45513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Char char="•"/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2475" indent="-209550">
              <a:spcBef>
                <a:spcPct val="20000"/>
              </a:spcBef>
              <a:buChar char="–"/>
              <a:tabLst>
                <a:tab pos="363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2050" indent="-228600">
              <a:spcBef>
                <a:spcPct val="20000"/>
              </a:spcBef>
              <a:buChar char="•"/>
              <a:tabLst>
                <a:tab pos="363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SzPct val="150000"/>
              <a:buFontTx/>
              <a:buNone/>
            </a:pPr>
            <a:r>
              <a:rPr lang="es-ES_tradnl" altLang="es-PY" sz="2000" b="1" u="sng" dirty="0">
                <a:solidFill>
                  <a:srgbClr val="D24726"/>
                </a:solidFill>
                <a:latin typeface="Arial Black" panose="020B0A04020102020204" pitchFamily="34" charset="0"/>
              </a:rPr>
              <a:t>POR NIVELES DE SERVICIO: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BEA334-C976-401A-9064-F0D87C23E83D}"/>
              </a:ext>
            </a:extLst>
          </p:cNvPr>
          <p:cNvSpPr/>
          <p:nvPr/>
        </p:nvSpPr>
        <p:spPr>
          <a:xfrm>
            <a:off x="1003978" y="431525"/>
            <a:ext cx="98800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TERCERIZADOS o POR CONTRATOS </a:t>
            </a:r>
            <a:endParaRPr lang="es-ES" sz="2800" b="1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EE80B72-7AE5-415E-B8BC-2326E750C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016" y="2068918"/>
            <a:ext cx="4650891" cy="11217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_tradnl" altLang="es-PY" sz="2400" b="1" dirty="0">
                <a:solidFill>
                  <a:srgbClr val="FF9900"/>
                </a:solidFill>
                <a:cs typeface="Arial" panose="020B0604020202020204" pitchFamily="34" charset="0"/>
              </a:rPr>
              <a:t>Se contrata a la empresa en base a cantidades obtenido en un diseño previo.</a:t>
            </a:r>
            <a:br>
              <a:rPr lang="es-ES_tradnl" altLang="es-PY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</a:br>
            <a:endParaRPr lang="es-ES_tradnl" altLang="es-PY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B6E110-D689-47B7-8611-D73989D7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016" y="4631632"/>
            <a:ext cx="4930501" cy="1473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/>
          <a:p>
            <a:pPr algn="just"/>
            <a: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contrata a la empresa en base a un nivel de servicio preestablecido y evaluado en base a  estándares definidos.</a:t>
            </a:r>
          </a:p>
          <a:p>
            <a:pPr algn="just"/>
            <a:b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PY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20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2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37AAFC-3AD1-4EBA-A1DC-A4FF062E6D38}"/>
              </a:ext>
            </a:extLst>
          </p:cNvPr>
          <p:cNvSpPr txBox="1"/>
          <p:nvPr/>
        </p:nvSpPr>
        <p:spPr>
          <a:xfrm>
            <a:off x="2218617" y="452765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MANTENIMIENTO DE CARRETERAS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5DFDAC-C7F9-4120-9977-FEC372015C2E}"/>
              </a:ext>
            </a:extLst>
          </p:cNvPr>
          <p:cNvSpPr txBox="1"/>
          <p:nvPr/>
        </p:nvSpPr>
        <p:spPr>
          <a:xfrm>
            <a:off x="696891" y="1905506"/>
            <a:ext cx="11297461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Es importante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, pero también es importante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mantener.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Red Vial pavimentada en aumento.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Priorizar los recursos para el mantenimiento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Como financiar el mantenimiento.</a:t>
            </a:r>
          </a:p>
        </p:txBody>
      </p:sp>
    </p:spTree>
    <p:extLst>
      <p:ext uri="{BB962C8B-B14F-4D97-AF65-F5344CB8AC3E}">
        <p14:creationId xmlns:p14="http://schemas.microsoft.com/office/powerpoint/2010/main" val="10320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 descr="Círculo pequeño"/>
          <p:cNvSpPr/>
          <p:nvPr/>
        </p:nvSpPr>
        <p:spPr bwMode="blackWhite">
          <a:xfrm>
            <a:off x="572066" y="2377185"/>
            <a:ext cx="409838" cy="409838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4" name="Elipse 33" descr="Círculo pequeño">
            <a:extLst>
              <a:ext uri="{FF2B5EF4-FFF2-40B4-BE49-F238E27FC236}">
                <a16:creationId xmlns:a16="http://schemas.microsoft.com/office/drawing/2014/main" id="{80E9558A-B0EA-4863-AED1-A4DC324D6C89}"/>
              </a:ext>
            </a:extLst>
          </p:cNvPr>
          <p:cNvSpPr/>
          <p:nvPr/>
        </p:nvSpPr>
        <p:spPr bwMode="blackWhite">
          <a:xfrm>
            <a:off x="700587" y="4245314"/>
            <a:ext cx="409838" cy="409838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881BE65-F7C6-4BB4-9FFF-FF909F6AE7B7}"/>
              </a:ext>
            </a:extLst>
          </p:cNvPr>
          <p:cNvSpPr/>
          <p:nvPr/>
        </p:nvSpPr>
        <p:spPr>
          <a:xfrm>
            <a:off x="3176438" y="431525"/>
            <a:ext cx="55351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POR CONTRATOS</a:t>
            </a:r>
            <a:endParaRPr lang="es-ES" sz="2800" b="1" u="sng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96DE6B0-BB6E-4111-954E-7676B38BEACD}"/>
              </a:ext>
            </a:extLst>
          </p:cNvPr>
          <p:cNvSpPr/>
          <p:nvPr/>
        </p:nvSpPr>
        <p:spPr>
          <a:xfrm>
            <a:off x="3543299" y="1319601"/>
            <a:ext cx="4615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NIVEL DE SERVICIO </a:t>
            </a:r>
            <a:endParaRPr lang="es-PY" sz="28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C9D0FDA-8129-40B0-9898-6531E4ACB567}"/>
              </a:ext>
            </a:extLst>
          </p:cNvPr>
          <p:cNvSpPr txBox="1"/>
          <p:nvPr/>
        </p:nvSpPr>
        <p:spPr>
          <a:xfrm>
            <a:off x="3543299" y="1981939"/>
            <a:ext cx="235987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Gestión de Mantenimiento por Niveles de Servicio</a:t>
            </a:r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55E83BC-1326-4EAC-A743-FB37805CD759}"/>
              </a:ext>
            </a:extLst>
          </p:cNvPr>
          <p:cNvSpPr txBox="1"/>
          <p:nvPr/>
        </p:nvSpPr>
        <p:spPr>
          <a:xfrm>
            <a:off x="6096000" y="2281908"/>
            <a:ext cx="2359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GMaNS</a:t>
            </a:r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3FAF25-4F2F-4DF0-A3E4-81BC47A09C59}"/>
              </a:ext>
            </a:extLst>
          </p:cNvPr>
          <p:cNvSpPr txBox="1"/>
          <p:nvPr/>
        </p:nvSpPr>
        <p:spPr>
          <a:xfrm>
            <a:off x="3584144" y="3886597"/>
            <a:ext cx="235987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Rehabilitación y Mantenimiento de Carreteras</a:t>
            </a:r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2E6725-05EF-4895-A325-A5F8F4D45148}"/>
              </a:ext>
            </a:extLst>
          </p:cNvPr>
          <p:cNvSpPr txBox="1"/>
          <p:nvPr/>
        </p:nvSpPr>
        <p:spPr>
          <a:xfrm>
            <a:off x="6202803" y="4302096"/>
            <a:ext cx="2359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 o C.Re.Ma.</a:t>
            </a:r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 de texto 2" descr="Número 1">
            <a:extLst>
              <a:ext uri="{FF2B5EF4-FFF2-40B4-BE49-F238E27FC236}">
                <a16:creationId xmlns:a16="http://schemas.microsoft.com/office/drawing/2014/main" id="{DBB07BAB-5E18-4908-97BE-5AFEA5164EBC}"/>
              </a:ext>
            </a:extLst>
          </p:cNvPr>
          <p:cNvSpPr txBox="1">
            <a:spLocks noChangeAspect="1"/>
          </p:cNvSpPr>
          <p:nvPr/>
        </p:nvSpPr>
        <p:spPr bwMode="blackWhite">
          <a:xfrm>
            <a:off x="514272" y="2397439"/>
            <a:ext cx="5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23" name="Cuadro de texto 2" descr="Número 1">
            <a:extLst>
              <a:ext uri="{FF2B5EF4-FFF2-40B4-BE49-F238E27FC236}">
                <a16:creationId xmlns:a16="http://schemas.microsoft.com/office/drawing/2014/main" id="{B8BD59A7-9F98-42C4-A33F-EBB95ACDD829}"/>
              </a:ext>
            </a:extLst>
          </p:cNvPr>
          <p:cNvSpPr txBox="1">
            <a:spLocks noChangeAspect="1"/>
          </p:cNvSpPr>
          <p:nvPr/>
        </p:nvSpPr>
        <p:spPr bwMode="blackWhite">
          <a:xfrm>
            <a:off x="604256" y="4265065"/>
            <a:ext cx="5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65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2" grpId="0" animBg="1"/>
      <p:bldP spid="13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3AF6-0E8E-4F18-8E99-FFC60CCDB3F6}"/>
              </a:ext>
            </a:extLst>
          </p:cNvPr>
          <p:cNvSpPr txBox="1">
            <a:spLocks/>
          </p:cNvSpPr>
          <p:nvPr/>
        </p:nvSpPr>
        <p:spPr>
          <a:xfrm>
            <a:off x="520045" y="2131315"/>
            <a:ext cx="11151910" cy="214305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Asegurar el mantenimiento por un período de tiempo.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Mantener el nivel de servicio al usuario bajo estándares predefinidos.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Planificación estratégica de la Gesti</a:t>
            </a:r>
            <a:r>
              <a:rPr lang="es-AR" dirty="0" err="1">
                <a:solidFill>
                  <a:sysClr val="windowText" lastClr="000000"/>
                </a:solidFill>
                <a:latin typeface="Calibri"/>
              </a:rPr>
              <a:t>ón</a:t>
            </a:r>
            <a:r>
              <a:rPr lang="es-AR" dirty="0">
                <a:solidFill>
                  <a:sysClr val="windowText" lastClr="000000"/>
                </a:solidFill>
                <a:latin typeface="Calibri"/>
              </a:rPr>
              <a:t> del Mantenimiento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proyecciones de deterioro.</a:t>
            </a:r>
          </a:p>
          <a:p>
            <a:pPr>
              <a:defRPr/>
            </a:pPr>
            <a:r>
              <a:rPr lang="es-AR" dirty="0">
                <a:solidFill>
                  <a:sysClr val="windowText" lastClr="000000"/>
                </a:solidFill>
                <a:latin typeface="Calibri"/>
              </a:rPr>
              <a:t>Seguimiento por resultados y cronograma de hitos.</a:t>
            </a:r>
            <a:endParaRPr lang="en-US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575558" y="1356010"/>
            <a:ext cx="1944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542079" y="4588014"/>
            <a:ext cx="11151910" cy="133496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Reducir los procesos administrativos de contratación anual, al generar contratos por varios años.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Partidas presupuestarias plurianuales, con asignación definida.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C1260-7553-4747-AC53-E78D8E495FE4}"/>
              </a:ext>
            </a:extLst>
          </p:cNvPr>
          <p:cNvSpPr/>
          <p:nvPr/>
        </p:nvSpPr>
        <p:spPr>
          <a:xfrm>
            <a:off x="542079" y="431525"/>
            <a:ext cx="10803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 DE REHABILITACION Y MANTENIMIENTO DE CARRETERAS</a:t>
            </a:r>
          </a:p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C.Re.Ma. </a:t>
            </a:r>
            <a:endParaRPr lang="es-ES" sz="2800" b="1" u="sng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542079" y="431525"/>
            <a:ext cx="10803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 DE REHABILITACION Y MANTENIMIENTO DE CARRETERAS</a:t>
            </a:r>
          </a:p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C.Re.Ma. </a:t>
            </a:r>
            <a:endParaRPr lang="es-ES" sz="2800" b="1" u="sng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5B44BD-3119-4993-89C2-0C483B14D3CD}"/>
              </a:ext>
            </a:extLst>
          </p:cNvPr>
          <p:cNvSpPr txBox="1"/>
          <p:nvPr/>
        </p:nvSpPr>
        <p:spPr>
          <a:xfrm>
            <a:off x="313361" y="3188105"/>
            <a:ext cx="3703028" cy="481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>
            <a:defPPr rtl="0">
              <a:defRPr lang="es-es"/>
            </a:defPPr>
            <a:lvl1pPr marL="342900" indent="-342900" algn="just">
              <a:buFont typeface="Wingdings" panose="05000000000000000000" pitchFamily="2" charset="2"/>
              <a:buChar char="§"/>
              <a:defRPr sz="24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CARACTERISTICAS:</a:t>
            </a:r>
            <a:endParaRPr lang="es-PY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BF7355-A3A7-45B8-966B-92E32C63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778" y="2204655"/>
            <a:ext cx="6249375" cy="473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1ª. ETAPA: </a:t>
            </a:r>
            <a:r>
              <a:rPr lang="es-ES_tradnl" altLang="es-PY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Rehabilitación</a:t>
            </a:r>
            <a:endParaRPr lang="es-ES_tradnl" altLang="es-PY" sz="2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PY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229ED1-A6CB-4BC4-975F-BA4255A45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778" y="4331658"/>
            <a:ext cx="6249375" cy="6634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2ª. ETAPA: </a:t>
            </a:r>
            <a:r>
              <a:rPr lang="es-ES_tradnl" altLang="es-PY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b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PY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075E06B-9FB8-46C0-94FE-D21ECE42156E}"/>
              </a:ext>
            </a:extLst>
          </p:cNvPr>
          <p:cNvCxnSpPr>
            <a:cxnSpLocks/>
          </p:cNvCxnSpPr>
          <p:nvPr/>
        </p:nvCxnSpPr>
        <p:spPr>
          <a:xfrm flipV="1">
            <a:off x="4100659" y="2311594"/>
            <a:ext cx="1104120" cy="84101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BD36D40-3259-4206-A17A-8B974A62A971}"/>
              </a:ext>
            </a:extLst>
          </p:cNvPr>
          <p:cNvCxnSpPr>
            <a:cxnSpLocks/>
          </p:cNvCxnSpPr>
          <p:nvPr/>
        </p:nvCxnSpPr>
        <p:spPr>
          <a:xfrm>
            <a:off x="4100659" y="3669895"/>
            <a:ext cx="1050041" cy="993465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542079" y="431525"/>
            <a:ext cx="10803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 DE REHABILITACION Y MANTENIMIENTO DE CARRETERAS</a:t>
            </a:r>
          </a:p>
          <a:p>
            <a:pPr algn="ctr"/>
            <a:r>
              <a:rPr lang="es-E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C.Re.Ma. </a:t>
            </a:r>
            <a:endParaRPr lang="es-ES" sz="2800" b="1" u="sng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BF7355-A3A7-45B8-966B-92E32C63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26" y="1366070"/>
            <a:ext cx="10803919" cy="1622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/>
          <a:p>
            <a:pPr algn="just"/>
            <a:r>
              <a:rPr lang="es-ES_tradnl" alt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Para desarrollar los conceptos y metodología de los Contratos CREMA utilizadas en Paraguay, se utilizan las presentaciones y conclusiones del SEMINARIO DE MANTENIMIENTO DE CARRETERAS POR CONTRATO realizado el 24-09-2019, Organizado por APC y MOPC.</a:t>
            </a:r>
          </a:p>
          <a:p>
            <a:pPr algn="just"/>
            <a:br>
              <a:rPr lang="es-ES_tradnl" altLang="es-PY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PY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AB0991-083D-437D-9A59-6880210CF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0" t="24086" r="20645" b="62868"/>
          <a:stretch/>
        </p:blipFill>
        <p:spPr>
          <a:xfrm>
            <a:off x="1776000" y="3292048"/>
            <a:ext cx="8640000" cy="9865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848BFA8-56B0-494B-9846-8E7BE241F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0" t="81363" r="20645" b="10967"/>
          <a:stretch/>
        </p:blipFill>
        <p:spPr>
          <a:xfrm>
            <a:off x="1897625" y="4278549"/>
            <a:ext cx="8640000" cy="5799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630C229-F2FD-49C7-ADE5-3AC86106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034" y="5395307"/>
            <a:ext cx="4059418" cy="406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/>
          <a:lstStyle/>
          <a:p>
            <a:pPr algn="just"/>
            <a:r>
              <a:rPr lang="es-ES_tradnl" altLang="es-PY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Presentaciones utilizadas: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A459A94-D222-4492-9CC8-F35D5FD8CFFC}"/>
              </a:ext>
            </a:extLst>
          </p:cNvPr>
          <p:cNvSpPr/>
          <p:nvPr/>
        </p:nvSpPr>
        <p:spPr>
          <a:xfrm>
            <a:off x="5499881" y="4968229"/>
            <a:ext cx="1661032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r"/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-  Ing. Fabián Schvartzer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BA01B4E-B4A0-45D5-98AD-08B9A6E21FB6}"/>
              </a:ext>
            </a:extLst>
          </p:cNvPr>
          <p:cNvSpPr/>
          <p:nvPr/>
        </p:nvSpPr>
        <p:spPr>
          <a:xfrm>
            <a:off x="5499881" y="5377759"/>
            <a:ext cx="1680268" cy="55399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171450" indent="-171450">
              <a:buFontTx/>
              <a:buChar char="-"/>
            </a:pPr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Ing. Hugo Miranda</a:t>
            </a:r>
          </a:p>
          <a:p>
            <a:pPr marL="171450" indent="-171450">
              <a:buFontTx/>
              <a:buChar char="-"/>
            </a:pPr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Ing. Alfredo Sánchez</a:t>
            </a:r>
          </a:p>
          <a:p>
            <a:pPr marL="171450" indent="-171450">
              <a:buFontTx/>
              <a:buChar char="-"/>
            </a:pPr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Ing. Gustavo Robadin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40B3184-AE3D-44D2-825B-AE77C294BF82}"/>
              </a:ext>
            </a:extLst>
          </p:cNvPr>
          <p:cNvSpPr/>
          <p:nvPr/>
        </p:nvSpPr>
        <p:spPr>
          <a:xfrm>
            <a:off x="5519117" y="5992057"/>
            <a:ext cx="172034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r"/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-  Ing. Robustiano Pineda</a:t>
            </a:r>
          </a:p>
        </p:txBody>
      </p:sp>
      <p:sp>
        <p:nvSpPr>
          <p:cNvPr id="16" name="Elipse 15" descr="Círculo pequeño">
            <a:extLst>
              <a:ext uri="{FF2B5EF4-FFF2-40B4-BE49-F238E27FC236}">
                <a16:creationId xmlns:a16="http://schemas.microsoft.com/office/drawing/2014/main" id="{FE7DF59E-7B74-4E41-B596-307B46212FCF}"/>
              </a:ext>
            </a:extLst>
          </p:cNvPr>
          <p:cNvSpPr/>
          <p:nvPr/>
        </p:nvSpPr>
        <p:spPr bwMode="blackWhite">
          <a:xfrm>
            <a:off x="5220929" y="5053781"/>
            <a:ext cx="157316" cy="160670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7" name="Elipse 16" descr="Círculo pequeño">
            <a:extLst>
              <a:ext uri="{FF2B5EF4-FFF2-40B4-BE49-F238E27FC236}">
                <a16:creationId xmlns:a16="http://schemas.microsoft.com/office/drawing/2014/main" id="{EF89DDA3-FFE7-42BB-BF19-8E61B4376821}"/>
              </a:ext>
            </a:extLst>
          </p:cNvPr>
          <p:cNvSpPr/>
          <p:nvPr/>
        </p:nvSpPr>
        <p:spPr bwMode="blackWhite">
          <a:xfrm>
            <a:off x="5225845" y="5518235"/>
            <a:ext cx="157316" cy="160670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8" name="Elipse 17" descr="Círculo pequeño">
            <a:extLst>
              <a:ext uri="{FF2B5EF4-FFF2-40B4-BE49-F238E27FC236}">
                <a16:creationId xmlns:a16="http://schemas.microsoft.com/office/drawing/2014/main" id="{2F755059-06CD-428A-8636-088A512A248B}"/>
              </a:ext>
            </a:extLst>
          </p:cNvPr>
          <p:cNvSpPr/>
          <p:nvPr/>
        </p:nvSpPr>
        <p:spPr bwMode="blackWhite">
          <a:xfrm>
            <a:off x="5240593" y="6034832"/>
            <a:ext cx="157316" cy="160670"/>
          </a:xfrm>
          <a:prstGeom prst="ellipse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9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3AF6-0E8E-4F18-8E99-FFC60CCDB3F6}"/>
              </a:ext>
            </a:extLst>
          </p:cNvPr>
          <p:cNvSpPr txBox="1">
            <a:spLocks/>
          </p:cNvSpPr>
          <p:nvPr/>
        </p:nvSpPr>
        <p:spPr>
          <a:xfrm>
            <a:off x="461912" y="1389560"/>
            <a:ext cx="11151910" cy="9013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Calibri"/>
              </a:rPr>
              <a:t>En la implementación de los contratos CREMA, las etapas identificadas dan origen varios tipos de </a:t>
            </a:r>
            <a:r>
              <a:rPr lang="es-MX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plazos</a:t>
            </a:r>
            <a:r>
              <a:rPr lang="es-MX" dirty="0">
                <a:solidFill>
                  <a:sysClr val="windowText" lastClr="000000"/>
                </a:solidFill>
                <a:latin typeface="Calibri"/>
              </a:rPr>
              <a:t>: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520045" y="2896866"/>
            <a:ext cx="11151910" cy="133496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Plazo de Diseño Ejecutivo y Catastro de la Franja de Dominio.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Plazo de puesta a punto del tramo contratado.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Plazo de Mantenimiento del tramo intervenido.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6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3AF6-0E8E-4F18-8E99-FFC60CCDB3F6}"/>
              </a:ext>
            </a:extLst>
          </p:cNvPr>
          <p:cNvSpPr txBox="1">
            <a:spLocks/>
          </p:cNvSpPr>
          <p:nvPr/>
        </p:nvSpPr>
        <p:spPr>
          <a:xfrm>
            <a:off x="522513" y="2016804"/>
            <a:ext cx="11234057" cy="9013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Calibri"/>
              </a:rPr>
              <a:t>Tiene por objetivo: </a:t>
            </a:r>
            <a:r>
              <a:rPr lang="es-MX" b="1" i="1" dirty="0">
                <a:solidFill>
                  <a:sysClr val="windowText" lastClr="000000"/>
                </a:solidFill>
                <a:latin typeface="Calibri"/>
              </a:rPr>
              <a:t>Elaborar el Diseño Ejecutivo y el Catastro de los ocupantes de la Franja de Dominio </a:t>
            </a:r>
            <a:endParaRPr kumimoji="0" lang="es-AR" sz="2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1380900" y="1332509"/>
            <a:ext cx="9430200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Plazo de Diseño Ejecutivo y Catastro de la Franja de Dominio.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6" name="Picture 3" descr="C:\Program Files\Microsoft Office\MEDIA\CAGCAT10\j0291984.wmf">
            <a:extLst>
              <a:ext uri="{FF2B5EF4-FFF2-40B4-BE49-F238E27FC236}">
                <a16:creationId xmlns:a16="http://schemas.microsoft.com/office/drawing/2014/main" id="{BE921302-A230-45AA-8645-1A706689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4291" y="2548430"/>
            <a:ext cx="2756697" cy="2371237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90DF0B-D76A-4C0A-9FBC-ED9E35044053}"/>
              </a:ext>
            </a:extLst>
          </p:cNvPr>
          <p:cNvSpPr txBox="1">
            <a:spLocks/>
          </p:cNvSpPr>
          <p:nvPr/>
        </p:nvSpPr>
        <p:spPr>
          <a:xfrm>
            <a:off x="522513" y="5134073"/>
            <a:ext cx="11023043" cy="130318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 diseño debe adoptar la </a:t>
            </a:r>
            <a:r>
              <a:rPr kumimoji="0" lang="es-ES" b="1" i="1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Construcción de obras obligatorias previstas y otras complementarias</a:t>
            </a:r>
            <a:r>
              <a:rPr kumimoji="0" lang="es-ES" i="1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b="0" i="0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 considere el Contratista para alcanzar los estándares requeridos.</a:t>
            </a:r>
          </a:p>
          <a:p>
            <a:pPr marL="457200" marR="0" lvl="1" indent="0" algn="ctr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_tradnl" sz="3600" b="0" i="0" u="none" strike="noStrike" kern="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551690-EA4A-40D2-9E1D-2F5E06F471B4}"/>
              </a:ext>
            </a:extLst>
          </p:cNvPr>
          <p:cNvSpPr txBox="1">
            <a:spLocks noChangeArrowheads="1"/>
          </p:cNvSpPr>
          <p:nvPr/>
        </p:nvSpPr>
        <p:spPr>
          <a:xfrm>
            <a:off x="4283750" y="3492091"/>
            <a:ext cx="4913645" cy="483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90488" lvl="1">
              <a:lnSpc>
                <a:spcPct val="110000"/>
              </a:lnSpc>
              <a:spcBef>
                <a:spcPct val="60000"/>
              </a:spcBef>
              <a:buClr>
                <a:srgbClr val="D16349"/>
              </a:buClr>
              <a:buSzPct val="85000"/>
              <a:defRPr/>
            </a:pPr>
            <a:r>
              <a:rPr lang="es-ES" b="1" kern="0" dirty="0">
                <a:ln>
                  <a:solidFill>
                    <a:srgbClr val="44546A"/>
                  </a:solidFill>
                </a:ln>
                <a:solidFill>
                  <a:srgbClr val="FF0000"/>
                </a:solidFill>
                <a:latin typeface="Calibri"/>
              </a:rPr>
              <a:t>DISEÑO EJECUTIVO A CARGO DEL CONTRATISTA</a:t>
            </a:r>
          </a:p>
        </p:txBody>
      </p:sp>
    </p:spTree>
    <p:extLst>
      <p:ext uri="{BB962C8B-B14F-4D97-AF65-F5344CB8AC3E}">
        <p14:creationId xmlns:p14="http://schemas.microsoft.com/office/powerpoint/2010/main" val="24470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15B250-D556-4F19-970D-5140E7AB78A2}"/>
              </a:ext>
            </a:extLst>
          </p:cNvPr>
          <p:cNvSpPr txBox="1">
            <a:spLocks/>
          </p:cNvSpPr>
          <p:nvPr/>
        </p:nvSpPr>
        <p:spPr>
          <a:xfrm>
            <a:off x="456361" y="3090674"/>
            <a:ext cx="11239921" cy="2878351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368300">
              <a:lnSpc>
                <a:spcPct val="110000"/>
              </a:lnSpc>
              <a:spcBef>
                <a:spcPct val="60000"/>
              </a:spcBef>
              <a:buClr>
                <a:srgbClr val="D16349"/>
              </a:buClr>
              <a:buSzPct val="85000"/>
              <a:buFont typeface="Arial" panose="020B0604020202020204" pitchFamily="34" charset="0"/>
              <a:buNone/>
            </a:pPr>
            <a:r>
              <a:rPr lang="es-MX" sz="8000" b="1" dirty="0">
                <a:latin typeface="Arial" panose="020B0604020202020204" pitchFamily="34" charset="0"/>
                <a:cs typeface="Arial" panose="020B0604020202020204" pitchFamily="34" charset="0"/>
              </a:rPr>
              <a:t>DESARROLLO DE PROYECTOS EJECUTIVOS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Investigación de la zona de obras.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Definición de umbrales de calidad por estándares de desempeño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Definición de Alternativas técnicas posibles.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Corrida de programas de Evaluación Económica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Preparación de Proyecto Básico, cantidades mínimas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Definición de obras: i) inversiones iniciales y otras intervenciones obligatorias (ejemplos dársenas de pasajeros, intersecciones, control de cargas, mediciones de tránsito,) y </a:t>
            </a:r>
            <a:r>
              <a:rPr lang="es-MX" sz="7200" dirty="0" err="1"/>
              <a:t>ii</a:t>
            </a:r>
            <a:r>
              <a:rPr lang="es-MX" sz="7200" dirty="0"/>
              <a:t>) mantenimiento rutinario</a:t>
            </a:r>
          </a:p>
          <a:p>
            <a:pPr lvl="1" algn="just">
              <a:lnSpc>
                <a:spcPct val="120000"/>
              </a:lnSpc>
              <a:spcBef>
                <a:spcPct val="60000"/>
              </a:spcBef>
              <a:buClr>
                <a:srgbClr val="D16349"/>
              </a:buClr>
              <a:buSzPct val="85000"/>
              <a:buFont typeface="Wingdings 2" charset="0"/>
              <a:buChar char=""/>
            </a:pPr>
            <a:r>
              <a:rPr lang="es-MX" sz="7200" dirty="0"/>
              <a:t>Cronograma de Intervenciones.</a:t>
            </a:r>
          </a:p>
          <a:p>
            <a:pPr>
              <a:lnSpc>
                <a:spcPct val="120000"/>
              </a:lnSpc>
            </a:pPr>
            <a:endParaRPr lang="es-MX" dirty="0"/>
          </a:p>
          <a:p>
            <a:endParaRPr lang="es-MX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B24725-8261-496F-8E06-3EBDADAB56DB}"/>
              </a:ext>
            </a:extLst>
          </p:cNvPr>
          <p:cNvSpPr txBox="1">
            <a:spLocks/>
          </p:cNvSpPr>
          <p:nvPr/>
        </p:nvSpPr>
        <p:spPr>
          <a:xfrm>
            <a:off x="327023" y="1454061"/>
            <a:ext cx="11397276" cy="130318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marR="0" lvl="1" indent="0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es-ES" sz="2600" kern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diseño ejecutivo a cargo de la</a:t>
            </a:r>
            <a:r>
              <a:rPr kumimoji="0" lang="es-ES" sz="2600" b="0" i="0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Contratista tiene por objeto que sea </a:t>
            </a:r>
            <a:r>
              <a:rPr kumimoji="0" lang="es-ES" sz="2600" b="1" i="1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kumimoji="0" lang="es-ES" sz="2600" b="0" i="0" u="none" strike="noStrike" kern="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mismo frente al comitente, tanto en el diseño de las obras de puesta a punto  como en las de mantenimiento. </a:t>
            </a:r>
          </a:p>
          <a:p>
            <a:pPr marL="90488" marR="0" lvl="1" indent="0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2600" b="0" i="0" u="none" strike="noStrike" kern="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_tradnl" sz="3600" b="0" i="0" u="none" strike="noStrike" kern="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66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10000"/>
              </a:lnSpc>
              <a:spcBef>
                <a:spcPct val="6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5C8566-FE44-4C86-8EFB-BC2B0B40F765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</p:spTree>
    <p:extLst>
      <p:ext uri="{BB962C8B-B14F-4D97-AF65-F5344CB8AC3E}">
        <p14:creationId xmlns:p14="http://schemas.microsoft.com/office/powerpoint/2010/main" val="38860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3AF6-0E8E-4F18-8E99-FFC60CCDB3F6}"/>
              </a:ext>
            </a:extLst>
          </p:cNvPr>
          <p:cNvSpPr txBox="1">
            <a:spLocks/>
          </p:cNvSpPr>
          <p:nvPr/>
        </p:nvSpPr>
        <p:spPr>
          <a:xfrm>
            <a:off x="451219" y="2155600"/>
            <a:ext cx="11151910" cy="9013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Generalmente de 2 años. Tiene por objetivo: </a:t>
            </a:r>
            <a:r>
              <a:rPr lang="es-MX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Lograr los estándares e Índice de Servicio originales o preestablecido.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1683928" y="1320355"/>
            <a:ext cx="8809908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Plazo de puesta a punto del tramo contratado.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035D85-3828-4F45-B9AB-6958DA4B09CA}"/>
              </a:ext>
            </a:extLst>
          </p:cNvPr>
          <p:cNvSpPr txBox="1">
            <a:spLocks/>
          </p:cNvSpPr>
          <p:nvPr/>
        </p:nvSpPr>
        <p:spPr>
          <a:xfrm>
            <a:off x="451219" y="3260975"/>
            <a:ext cx="11151910" cy="105562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ello se realizan las denominadas </a:t>
            </a:r>
            <a:r>
              <a:rPr lang="es-MX" b="1" u="sng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Puesta a Punto </a:t>
            </a:r>
            <a:r>
              <a:rPr lang="es-MX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compuesta por dos grupos: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A53CE4-66F2-4743-8CF0-7FC0C8289861}"/>
              </a:ext>
            </a:extLst>
          </p:cNvPr>
          <p:cNvSpPr txBox="1">
            <a:spLocks/>
          </p:cNvSpPr>
          <p:nvPr/>
        </p:nvSpPr>
        <p:spPr>
          <a:xfrm>
            <a:off x="451219" y="4508559"/>
            <a:ext cx="11151910" cy="175236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Obras Obligatorias </a:t>
            </a: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(estipuladas en el Proyecto Previo (en los Pliegos de la licitación).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MX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complementarias </a:t>
            </a:r>
            <a:r>
              <a:rPr lang="es-MX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(obras diseñadas en el Diseño Ejecutivo realizado por la empresa contratada)</a:t>
            </a:r>
            <a:endParaRPr kumimoji="0" lang="es-AR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1683928" y="1320355"/>
            <a:ext cx="8809908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Puesta a Punto del tramo contratado.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4467A0-E97C-476E-A2C1-D30EE67DDD4C}"/>
              </a:ext>
            </a:extLst>
          </p:cNvPr>
          <p:cNvSpPr/>
          <p:nvPr/>
        </p:nvSpPr>
        <p:spPr>
          <a:xfrm>
            <a:off x="690230" y="2048821"/>
            <a:ext cx="821985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PY" sz="2400" b="1" dirty="0">
                <a:solidFill>
                  <a:srgbClr val="000000"/>
                </a:solidFill>
              </a:rPr>
              <a:t>– </a:t>
            </a:r>
            <a:r>
              <a:rPr lang="es-PY" sz="2000" b="1" dirty="0">
                <a:solidFill>
                  <a:srgbClr val="000000"/>
                </a:solidFill>
              </a:rPr>
              <a:t>ITEM USUALES DE LAS OBRAS PUESTA A PUNTO</a:t>
            </a:r>
            <a:r>
              <a:rPr lang="es-PY" dirty="0"/>
              <a:t> 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4C8AD22-F9E4-40CD-BEB9-9E9A49B1329A}"/>
              </a:ext>
            </a:extLst>
          </p:cNvPr>
          <p:cNvSpPr/>
          <p:nvPr/>
        </p:nvSpPr>
        <p:spPr>
          <a:xfrm>
            <a:off x="846246" y="2706818"/>
            <a:ext cx="6852412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Carpeta o Recapado de Concreto Asfáltico Convencional                                   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Carpeta o Recapado Concreto Asfáltico con Polímero                                   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Reciclado de Carpeta Asfáltica + Base Estabilizada      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Fresado y Reposición e Carpeta Asfáltica                     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Bacheo Superficial y Profundo                                                             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Micro pavimento                                                                 </a:t>
            </a:r>
          </a:p>
          <a:p>
            <a:r>
              <a:rPr lang="es-PY" dirty="0"/>
              <a:t>  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959621-CC08-4B24-8278-3150C1245A2B}"/>
              </a:ext>
            </a:extLst>
          </p:cNvPr>
          <p:cNvSpPr/>
          <p:nvPr/>
        </p:nvSpPr>
        <p:spPr>
          <a:xfrm>
            <a:off x="5198823" y="4934475"/>
            <a:ext cx="6481900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Terraplén de Banquina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Rediseño y Mejoramiento de Obras de Drenaje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Barandas Metálicas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Tachas Reflectivas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Señalización Horizontal y Vertical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052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3AF6-0E8E-4F18-8E99-FFC60CCDB3F6}"/>
              </a:ext>
            </a:extLst>
          </p:cNvPr>
          <p:cNvSpPr txBox="1">
            <a:spLocks/>
          </p:cNvSpPr>
          <p:nvPr/>
        </p:nvSpPr>
        <p:spPr>
          <a:xfrm>
            <a:off x="520045" y="2297553"/>
            <a:ext cx="11151910" cy="117487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Calibri"/>
              </a:rPr>
              <a:t>Durante el Plazo de Mantenimiento, generalmente de 5 años, se debe lograr: </a:t>
            </a:r>
            <a:r>
              <a:rPr lang="es-MX" b="1" i="1" dirty="0">
                <a:solidFill>
                  <a:sysClr val="windowText" lastClr="000000"/>
                </a:solidFill>
                <a:latin typeface="Calibri"/>
              </a:rPr>
              <a:t>Mantener los Estándares </a:t>
            </a:r>
            <a:r>
              <a:rPr lang="es-MX" i="1" dirty="0">
                <a:solidFill>
                  <a:sysClr val="windowText" lastClr="000000"/>
                </a:solidFill>
                <a:latin typeface="Calibri"/>
              </a:rPr>
              <a:t>(los Básicos-EB y los No Básicos-ENB) y el </a:t>
            </a:r>
            <a:r>
              <a:rPr lang="es-MX" b="1" i="1" dirty="0">
                <a:solidFill>
                  <a:sysClr val="windowText" lastClr="000000"/>
                </a:solidFill>
                <a:latin typeface="Calibri"/>
              </a:rPr>
              <a:t>Índice de Servicio </a:t>
            </a:r>
            <a:r>
              <a:rPr lang="es-MX" i="1" dirty="0">
                <a:solidFill>
                  <a:sysClr val="windowText" lastClr="000000"/>
                </a:solidFill>
                <a:latin typeface="Calibri"/>
              </a:rPr>
              <a:t>establecido.</a:t>
            </a:r>
            <a:endParaRPr kumimoji="0" lang="es-AR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1994883" y="1379300"/>
            <a:ext cx="7621065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Plazo de Mantenimiento del tramo intervenido.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0E49D-316E-4948-9785-01A807E804A1}"/>
              </a:ext>
            </a:extLst>
          </p:cNvPr>
          <p:cNvSpPr txBox="1">
            <a:spLocks/>
          </p:cNvSpPr>
          <p:nvPr/>
        </p:nvSpPr>
        <p:spPr>
          <a:xfrm>
            <a:off x="520045" y="3870203"/>
            <a:ext cx="11151910" cy="9013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MX" dirty="0">
                <a:solidFill>
                  <a:sysClr val="windowText" lastClr="000000"/>
                </a:solidFill>
                <a:latin typeface="Calibri"/>
              </a:rPr>
              <a:t>Para ello se deben planificar las Obras o Tareas de Mantenimiento, que son definidas por el contratista en su Programa de Mantenimiento.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37AAFC-3AD1-4EBA-A1DC-A4FF062E6D38}"/>
              </a:ext>
            </a:extLst>
          </p:cNvPr>
          <p:cNvSpPr txBox="1"/>
          <p:nvPr/>
        </p:nvSpPr>
        <p:spPr>
          <a:xfrm>
            <a:off x="2218617" y="452765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IMPORTANCIA DEL MANTENIMIENTO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5DFDAC-C7F9-4120-9977-FEC372015C2E}"/>
              </a:ext>
            </a:extLst>
          </p:cNvPr>
          <p:cNvSpPr txBox="1"/>
          <p:nvPr/>
        </p:nvSpPr>
        <p:spPr>
          <a:xfrm>
            <a:off x="525441" y="1236230"/>
            <a:ext cx="11297461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El mantenimiento es un factor importante para que se cumpla el periodo de vida útil de un camino e incluso puede prolongarlo.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La forma mas económica de prolongar la vida de servicio de una carretera es el mantenimiento del mismo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D585D1-C148-4D24-998E-0FF943CBBE54}"/>
              </a:ext>
            </a:extLst>
          </p:cNvPr>
          <p:cNvPicPr/>
          <p:nvPr/>
        </p:nvPicPr>
        <p:blipFill>
          <a:blip r:embed="rId2" cstate="print"/>
          <a:srcRect l="15445" t="16616" r="20035" b="12387"/>
          <a:stretch>
            <a:fillRect/>
          </a:stretch>
        </p:blipFill>
        <p:spPr bwMode="auto">
          <a:xfrm>
            <a:off x="2307338" y="3264664"/>
            <a:ext cx="7733665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93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989574" y="2315204"/>
            <a:ext cx="6652008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Indicadores del Mantenimiento: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ESTANDARES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INDICE DE SERVICIO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A33673-19B3-431D-90FA-1BD7C75FA5B5}"/>
              </a:ext>
            </a:extLst>
          </p:cNvPr>
          <p:cNvSpPr txBox="1">
            <a:spLocks/>
          </p:cNvSpPr>
          <p:nvPr/>
        </p:nvSpPr>
        <p:spPr>
          <a:xfrm>
            <a:off x="1994884" y="1379300"/>
            <a:ext cx="7239552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Evaluación del Mantenimiento 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6B18EE-97D5-4776-AF97-9F903EC21A39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</p:spTree>
    <p:extLst>
      <p:ext uri="{BB962C8B-B14F-4D97-AF65-F5344CB8AC3E}">
        <p14:creationId xmlns:p14="http://schemas.microsoft.com/office/powerpoint/2010/main" val="625528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783771" y="2109625"/>
            <a:ext cx="9726805" cy="1051171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UY" sz="2000" b="0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ESTÁNDARES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Son las </a:t>
            </a:r>
            <a:r>
              <a:rPr kumimoji="0" lang="es-ES" sz="2000" b="1" i="1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condiciones de estado exigibles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a cada uno de los elementos que integran la infraestructura contratada.</a:t>
            </a:r>
          </a:p>
        </p:txBody>
      </p:sp>
      <p:pic>
        <p:nvPicPr>
          <p:cNvPr id="8197" name="Picture 6" descr="7ahuell_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780" y="4852397"/>
            <a:ext cx="3492000" cy="166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83770" y="4761483"/>
            <a:ext cx="7239551" cy="1434433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UY" sz="2000" b="0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EVALUACIONES DE ESTÁNDARES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endParaRPr kumimoji="0" lang="es-UY" sz="14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Arial" pitchFamily="34" charset="0"/>
              <a:buChar char="•"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Evaluación de Estándares Básicos: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 1 vez por semana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Arial" pitchFamily="34" charset="0"/>
              <a:buChar char="•"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Evaluación de los Estándares No Básicos: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 1 vez al mes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ED3BF3B-ABE5-4A46-BE10-DFE36189C147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B2908E-93BE-45D4-BC11-7683B83C1182}"/>
              </a:ext>
            </a:extLst>
          </p:cNvPr>
          <p:cNvSpPr txBox="1">
            <a:spLocks noChangeArrowheads="1"/>
          </p:cNvSpPr>
          <p:nvPr/>
        </p:nvSpPr>
        <p:spPr>
          <a:xfrm>
            <a:off x="783770" y="3603035"/>
            <a:ext cx="9726805" cy="712461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lang="es-ES" sz="2000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Los elementos valuados son: </a:t>
            </a:r>
            <a:r>
              <a:rPr kumimoji="0" lang="es-ES" sz="2000" b="1" i="1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Calzada, Banquina, Drenaje, Seguridad Vial, Franja de Dominio</a:t>
            </a:r>
            <a:r>
              <a:rPr kumimoji="0" lang="es-ES" sz="2000" b="1" i="1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uLnTx/>
                <a:uFillTx/>
                <a:latin typeface="Calibri Light"/>
                <a:ea typeface="+mn-ea"/>
                <a:cs typeface="+mn-cs"/>
              </a:rPr>
              <a:t>. 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0CD7AE-8E16-454B-A96E-C2A10ECBEB64}"/>
              </a:ext>
            </a:extLst>
          </p:cNvPr>
          <p:cNvSpPr txBox="1">
            <a:spLocks/>
          </p:cNvSpPr>
          <p:nvPr/>
        </p:nvSpPr>
        <p:spPr>
          <a:xfrm>
            <a:off x="1994884" y="1379300"/>
            <a:ext cx="7239552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Evaluación del Mantenimiento 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97827" y="2301073"/>
            <a:ext cx="7255149" cy="3177627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UY" sz="2000" b="0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ÍNDICE DE SERVICIO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ES" sz="2000" b="1" i="1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Indicador del grado de cumplimiento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de los distintos estándares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Char char="-"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En cada segmento se </a:t>
            </a:r>
            <a:r>
              <a:rPr kumimoji="0" lang="es-ES" sz="2000" b="1" i="1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verifica el cumplimiento de los estándares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de cada elemento de la carretera.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Char char="-"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Se calcula el porcentaje ponderado del “Índice de Servicio”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>
                <a:tab pos="2511425" algn="l"/>
                <a:tab pos="8788400" algn="l"/>
              </a:tabLst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EVALUACIÓN MENSUAL</a:t>
            </a:r>
          </a:p>
        </p:txBody>
      </p:sp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2" cstate="print"/>
          <a:srcRect l="14304" r="19545" b="2448"/>
          <a:stretch>
            <a:fillRect/>
          </a:stretch>
        </p:blipFill>
        <p:spPr bwMode="auto">
          <a:xfrm>
            <a:off x="7686989" y="2041638"/>
            <a:ext cx="4166236" cy="439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A1502AA-1D20-4492-82A7-2296B181088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71F66C-A8A0-4570-8126-59138846F953}"/>
              </a:ext>
            </a:extLst>
          </p:cNvPr>
          <p:cNvSpPr txBox="1">
            <a:spLocks/>
          </p:cNvSpPr>
          <p:nvPr/>
        </p:nvSpPr>
        <p:spPr>
          <a:xfrm>
            <a:off x="1952353" y="1331064"/>
            <a:ext cx="7239552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Evaluación del Mantenimiento 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7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4283750" y="431525"/>
            <a:ext cx="3320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CONTRATOS CREMA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0CA70-E8F4-49D7-8F48-0B889310AAEE}"/>
              </a:ext>
            </a:extLst>
          </p:cNvPr>
          <p:cNvSpPr txBox="1">
            <a:spLocks/>
          </p:cNvSpPr>
          <p:nvPr/>
        </p:nvSpPr>
        <p:spPr>
          <a:xfrm>
            <a:off x="1994883" y="1379300"/>
            <a:ext cx="7621065" cy="53213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EJEMPLO DE CRONOGRAMA DE LOS PLAZOS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9BD8DDC-7D37-4B44-9D9A-7283B47C4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57" t="14229" r="4000" b="67239"/>
          <a:stretch/>
        </p:blipFill>
        <p:spPr>
          <a:xfrm>
            <a:off x="1065921" y="2397544"/>
            <a:ext cx="9720000" cy="246291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5A67881-661A-49EA-8B34-82D42535E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57" t="35009" r="4000" b="55799"/>
          <a:stretch/>
        </p:blipFill>
        <p:spPr>
          <a:xfrm>
            <a:off x="2575521" y="5162690"/>
            <a:ext cx="7200000" cy="9048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F1D8FFA-B387-47F3-AF45-D87F77CC34A7}"/>
              </a:ext>
            </a:extLst>
          </p:cNvPr>
          <p:cNvSpPr/>
          <p:nvPr/>
        </p:nvSpPr>
        <p:spPr>
          <a:xfrm>
            <a:off x="10011912" y="6067545"/>
            <a:ext cx="14157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sz="900" b="1" dirty="0">
                <a:latin typeface="Arial" panose="020B0604020202020204" pitchFamily="34" charset="0"/>
                <a:cs typeface="Arial" panose="020B0604020202020204" pitchFamily="34" charset="0"/>
              </a:rPr>
              <a:t>Ing. Fabián Schvartzer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6F1DE0-57AD-4FFE-A469-C17304A1821B}"/>
              </a:ext>
            </a:extLst>
          </p:cNvPr>
          <p:cNvSpPr txBox="1"/>
          <p:nvPr/>
        </p:nvSpPr>
        <p:spPr>
          <a:xfrm>
            <a:off x="9376502" y="6185111"/>
            <a:ext cx="268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latin typeface="Arial" panose="020B0604020202020204" pitchFamily="34" charset="0"/>
                <a:cs typeface="Arial" panose="020B0604020202020204" pitchFamily="34" charset="0"/>
              </a:rPr>
              <a:t>Seminario de Mantenimiento de Carreteras por Contratos-24-09-2019.   APC-MOPC</a:t>
            </a:r>
            <a:r>
              <a:rPr lang="es-MX" sz="900" dirty="0"/>
              <a:t>. </a:t>
            </a:r>
            <a:endParaRPr lang="es-PY" sz="900" dirty="0"/>
          </a:p>
        </p:txBody>
      </p:sp>
    </p:spTree>
    <p:extLst>
      <p:ext uri="{BB962C8B-B14F-4D97-AF65-F5344CB8AC3E}">
        <p14:creationId xmlns:p14="http://schemas.microsoft.com/office/powerpoint/2010/main" val="19235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F8121C-1026-43F0-96FA-F72DAFAACE68}"/>
              </a:ext>
            </a:extLst>
          </p:cNvPr>
          <p:cNvSpPr/>
          <p:nvPr/>
        </p:nvSpPr>
        <p:spPr>
          <a:xfrm>
            <a:off x="1218220" y="270751"/>
            <a:ext cx="95119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DETALLE DE LOS CONTRATOS DE MANTENIMIENTO  </a:t>
            </a:r>
          </a:p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DESARROLLADOS POR EL </a:t>
            </a:r>
            <a:r>
              <a:rPr lang="es-MX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MOPC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56D68E3-37F2-449B-81ED-0AFC1A787B3D}"/>
              </a:ext>
            </a:extLst>
          </p:cNvPr>
          <p:cNvSpPr/>
          <p:nvPr/>
        </p:nvSpPr>
        <p:spPr>
          <a:xfrm>
            <a:off x="1175657" y="1327276"/>
            <a:ext cx="8822453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PRIMEROS CONTRATOS – TIPO GMANS    (2008 – 2013)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E43FD1E-B77D-4AE0-9886-9B5603860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228" r="52728" b="5703"/>
          <a:stretch/>
        </p:blipFill>
        <p:spPr>
          <a:xfrm>
            <a:off x="884456" y="1888893"/>
            <a:ext cx="3486578" cy="46983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59E0989-C742-47C7-BE44-14EF7DC52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612" y="1823098"/>
            <a:ext cx="6514712" cy="48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0498885-EF14-44B2-8EC1-17629482B0B2}"/>
              </a:ext>
            </a:extLst>
          </p:cNvPr>
          <p:cNvSpPr/>
          <p:nvPr/>
        </p:nvSpPr>
        <p:spPr>
          <a:xfrm>
            <a:off x="-1" y="0"/>
            <a:ext cx="12191999" cy="616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61DCDE-DA74-42F2-80E0-141C5B8C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5925" r="36834" b="4219"/>
          <a:stretch/>
        </p:blipFill>
        <p:spPr>
          <a:xfrm>
            <a:off x="0" y="-2"/>
            <a:ext cx="5747657" cy="6162261"/>
          </a:xfrm>
          <a:prstGeom prst="rect">
            <a:avLst/>
          </a:prstGeom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AA27434E-873C-4041-A2FF-7FD42C05FFDE}"/>
              </a:ext>
            </a:extLst>
          </p:cNvPr>
          <p:cNvSpPr txBox="1">
            <a:spLocks/>
          </p:cNvSpPr>
          <p:nvPr/>
        </p:nvSpPr>
        <p:spPr>
          <a:xfrm>
            <a:off x="5959014" y="373530"/>
            <a:ext cx="5760640" cy="68407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CONTRATOS CREMA Y GMANS  </a:t>
            </a:r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 EJECUCIÓN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782F3DD-BB84-4AF3-9B77-6597C0F2E4A5}"/>
              </a:ext>
            </a:extLst>
          </p:cNvPr>
          <p:cNvCxnSpPr/>
          <p:nvPr/>
        </p:nvCxnSpPr>
        <p:spPr>
          <a:xfrm flipV="1">
            <a:off x="1754981" y="2414588"/>
            <a:ext cx="45244" cy="1190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1 Título">
            <a:extLst>
              <a:ext uri="{FF2B5EF4-FFF2-40B4-BE49-F238E27FC236}">
                <a16:creationId xmlns:a16="http://schemas.microsoft.com/office/drawing/2014/main" id="{F24DE475-E617-4662-8349-D14FB1F5D8FB}"/>
              </a:ext>
            </a:extLst>
          </p:cNvPr>
          <p:cNvSpPr txBox="1">
            <a:spLocks/>
          </p:cNvSpPr>
          <p:nvPr/>
        </p:nvSpPr>
        <p:spPr>
          <a:xfrm>
            <a:off x="6565428" y="2266295"/>
            <a:ext cx="4547812" cy="348680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1.139 Km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Inversión:</a:t>
            </a: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383 MM U$S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65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F8121C-1026-43F0-96FA-F72DAFAACE68}"/>
              </a:ext>
            </a:extLst>
          </p:cNvPr>
          <p:cNvSpPr/>
          <p:nvPr/>
        </p:nvSpPr>
        <p:spPr>
          <a:xfrm>
            <a:off x="1361401" y="270751"/>
            <a:ext cx="92256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DETALLE DE LOS CONTRATOS DE MATENIMIENTO  </a:t>
            </a:r>
          </a:p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DESARROLLADOS POR EL </a:t>
            </a:r>
            <a:r>
              <a:rPr lang="es-MX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MOPC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F40CC5-2B0E-4789-AE9C-92877A6EB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2" t="15824" r="47334" b="17506"/>
          <a:stretch/>
        </p:blipFill>
        <p:spPr>
          <a:xfrm>
            <a:off x="1949380" y="1224859"/>
            <a:ext cx="7345345" cy="53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F8121C-1026-43F0-96FA-F72DAFAACE68}"/>
              </a:ext>
            </a:extLst>
          </p:cNvPr>
          <p:cNvSpPr/>
          <p:nvPr/>
        </p:nvSpPr>
        <p:spPr>
          <a:xfrm>
            <a:off x="1361401" y="270751"/>
            <a:ext cx="92256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DETALLE DE LOS CONTRATOS DE MATENIMIENTO  </a:t>
            </a:r>
          </a:p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DESARROLLADOS POR EL </a:t>
            </a:r>
            <a:r>
              <a:rPr lang="es-MX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MOPC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807262-EF00-45A9-9CF6-C0B02C795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" t="25934" r="31099" b="47466"/>
          <a:stretch/>
        </p:blipFill>
        <p:spPr>
          <a:xfrm>
            <a:off x="380012" y="1629000"/>
            <a:ext cx="11188380" cy="27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F8121C-1026-43F0-96FA-F72DAFAACE68}"/>
              </a:ext>
            </a:extLst>
          </p:cNvPr>
          <p:cNvSpPr/>
          <p:nvPr/>
        </p:nvSpPr>
        <p:spPr>
          <a:xfrm>
            <a:off x="1361401" y="270751"/>
            <a:ext cx="92256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DETALLE DE LOS CONTRATOS DE MATENIMIENTO  </a:t>
            </a:r>
          </a:p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DESARROLLADOS POR EL </a:t>
            </a:r>
            <a:r>
              <a:rPr lang="es-MX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MOPC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6EB2B5-644B-4199-BB6C-BFC01B689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7" t="16557" r="32747" b="15716"/>
          <a:stretch/>
        </p:blipFill>
        <p:spPr>
          <a:xfrm>
            <a:off x="1980094" y="1224858"/>
            <a:ext cx="8231812" cy="51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F8121C-1026-43F0-96FA-F72DAFAACE68}"/>
              </a:ext>
            </a:extLst>
          </p:cNvPr>
          <p:cNvSpPr/>
          <p:nvPr/>
        </p:nvSpPr>
        <p:spPr>
          <a:xfrm>
            <a:off x="1361401" y="270751"/>
            <a:ext cx="92256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DETALLE DE LOS CONTRATOS DE MATENIMIENTO  </a:t>
            </a:r>
          </a:p>
          <a:p>
            <a:pPr algn="ctr"/>
            <a:r>
              <a:rPr lang="es-MX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DESARROLLADOS POR EL </a:t>
            </a:r>
            <a:r>
              <a:rPr lang="es-MX" sz="2800" b="1" u="sng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MOPC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7D72A3-50FD-47A2-9C56-CCED0D92F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1" t="25055" r="37940" b="39856"/>
          <a:stretch/>
        </p:blipFill>
        <p:spPr>
          <a:xfrm>
            <a:off x="653142" y="1439425"/>
            <a:ext cx="1101307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37AAFC-3AD1-4EBA-A1DC-A4FF062E6D38}"/>
              </a:ext>
            </a:extLst>
          </p:cNvPr>
          <p:cNvSpPr txBox="1"/>
          <p:nvPr/>
        </p:nvSpPr>
        <p:spPr>
          <a:xfrm>
            <a:off x="2218617" y="452765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IMPORTANCIA DEL MANTENIMIENTO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5DFDAC-C7F9-4120-9977-FEC372015C2E}"/>
              </a:ext>
            </a:extLst>
          </p:cNvPr>
          <p:cNvSpPr txBox="1"/>
          <p:nvPr/>
        </p:nvSpPr>
        <p:spPr>
          <a:xfrm>
            <a:off x="928686" y="1365250"/>
            <a:ext cx="10663239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Con el mantenimiento se soluciona muchos problemas surgidos a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causa de uso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 la carretera e incluso puede evitarlo.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Ambientalmente, conservar carreteras es la acción más efectiva para reducir emisiones de CO2 procedentes del transporte por carretera</a:t>
            </a:r>
            <a:endParaRPr lang="es-P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C798E3-579C-44F2-9CC5-B43F62F07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41"/>
          <a:stretch/>
        </p:blipFill>
        <p:spPr>
          <a:xfrm>
            <a:off x="795336" y="3553759"/>
            <a:ext cx="3462339" cy="2880000"/>
          </a:xfrm>
          <a:prstGeom prst="rect">
            <a:avLst/>
          </a:prstGeom>
        </p:spPr>
      </p:pic>
      <p:pic>
        <p:nvPicPr>
          <p:cNvPr id="3074" name="Picture 2" descr="Conavi reprueba en mantenimiento y conservación de carreteras - La Nación">
            <a:extLst>
              <a:ext uri="{FF2B5EF4-FFF2-40B4-BE49-F238E27FC236}">
                <a16:creationId xmlns:a16="http://schemas.microsoft.com/office/drawing/2014/main" id="{1A376DB8-7549-42CC-AC4A-45E53A92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7" y="3429000"/>
            <a:ext cx="414288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0F4A5C-6138-4159-BD97-F8D9FBF1A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00" y="3824325"/>
            <a:ext cx="3600000" cy="21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0498885-EF14-44B2-8EC1-17629482B0B2}"/>
              </a:ext>
            </a:extLst>
          </p:cNvPr>
          <p:cNvSpPr/>
          <p:nvPr/>
        </p:nvSpPr>
        <p:spPr>
          <a:xfrm>
            <a:off x="1" y="0"/>
            <a:ext cx="12191999" cy="616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2E3FCD-E7F0-429D-8074-B7D7E821F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6138" r="36983" b="6031"/>
          <a:stretch/>
        </p:blipFill>
        <p:spPr>
          <a:xfrm>
            <a:off x="0" y="78940"/>
            <a:ext cx="5718629" cy="6023429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4A4A93F-253A-45C9-8FE5-4E692010E823}"/>
              </a:ext>
            </a:extLst>
          </p:cNvPr>
          <p:cNvCxnSpPr/>
          <p:nvPr/>
        </p:nvCxnSpPr>
        <p:spPr>
          <a:xfrm flipH="1">
            <a:off x="1743075" y="2447925"/>
            <a:ext cx="47625" cy="1301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>
            <a:extLst>
              <a:ext uri="{FF2B5EF4-FFF2-40B4-BE49-F238E27FC236}">
                <a16:creationId xmlns:a16="http://schemas.microsoft.com/office/drawing/2014/main" id="{5ED669F9-F514-47BA-8EF7-11A87AF7E295}"/>
              </a:ext>
            </a:extLst>
          </p:cNvPr>
          <p:cNvSpPr txBox="1">
            <a:spLocks/>
          </p:cNvSpPr>
          <p:nvPr/>
        </p:nvSpPr>
        <p:spPr>
          <a:xfrm>
            <a:off x="5959014" y="373530"/>
            <a:ext cx="5760640" cy="68407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CONTRATOS CREMA Y GMANS  </a:t>
            </a:r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 FINANCIAMIENTO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611D6654-115A-4E38-B54B-2E5FBB5C46D1}"/>
              </a:ext>
            </a:extLst>
          </p:cNvPr>
          <p:cNvSpPr txBox="1">
            <a:spLocks/>
          </p:cNvSpPr>
          <p:nvPr/>
        </p:nvSpPr>
        <p:spPr>
          <a:xfrm>
            <a:off x="6565428" y="2266295"/>
            <a:ext cx="4547812" cy="348680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1.686 Km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Inversión:</a:t>
            </a: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756 MM U$S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53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0498885-EF14-44B2-8EC1-17629482B0B2}"/>
              </a:ext>
            </a:extLst>
          </p:cNvPr>
          <p:cNvSpPr/>
          <p:nvPr/>
        </p:nvSpPr>
        <p:spPr>
          <a:xfrm>
            <a:off x="-1" y="0"/>
            <a:ext cx="12191999" cy="616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CC755D-576F-4EFD-8AD2-D6CB672B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5806" r="35786" b="4340"/>
          <a:stretch/>
        </p:blipFill>
        <p:spPr>
          <a:xfrm>
            <a:off x="0" y="1"/>
            <a:ext cx="5791200" cy="6162261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AA42EB33-C540-420C-B1DC-97682396007E}"/>
              </a:ext>
            </a:extLst>
          </p:cNvPr>
          <p:cNvSpPr txBox="1">
            <a:spLocks/>
          </p:cNvSpPr>
          <p:nvPr/>
        </p:nvSpPr>
        <p:spPr>
          <a:xfrm>
            <a:off x="5959014" y="373530"/>
            <a:ext cx="5760640" cy="68407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CONTRATOS CREMA Y GMANS  </a:t>
            </a:r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FINANCIAMIENTO EN GESTIÓN</a:t>
            </a:r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342D9AA8-08FC-446C-BF72-C64ABE56AFFA}"/>
              </a:ext>
            </a:extLst>
          </p:cNvPr>
          <p:cNvSpPr txBox="1">
            <a:spLocks/>
          </p:cNvSpPr>
          <p:nvPr/>
        </p:nvSpPr>
        <p:spPr>
          <a:xfrm>
            <a:off x="6565428" y="2266295"/>
            <a:ext cx="4547812" cy="348680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575 Km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Inversión:</a:t>
            </a: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224 MM U$S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92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F1F99BE6-E1B6-4216-BF6D-80A99E921B4C}"/>
              </a:ext>
            </a:extLst>
          </p:cNvPr>
          <p:cNvSpPr txBox="1">
            <a:spLocks/>
          </p:cNvSpPr>
          <p:nvPr/>
        </p:nvSpPr>
        <p:spPr>
          <a:xfrm>
            <a:off x="139834" y="1630830"/>
            <a:ext cx="11988800" cy="68407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TOTAL CONTRATOS CREMA Y GMANS  </a:t>
            </a:r>
          </a:p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(EN EJECUCIÓN, CON FINANCIAMIENTO , </a:t>
            </a:r>
          </a:p>
          <a:p>
            <a:pPr algn="ctr"/>
            <a:r>
              <a:rPr lang="es-E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FINANCIAMIENTO EN GESTIÓN)</a:t>
            </a: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1512E36F-A2C0-43A3-8C7B-5A84E33C06E0}"/>
              </a:ext>
            </a:extLst>
          </p:cNvPr>
          <p:cNvSpPr txBox="1">
            <a:spLocks/>
          </p:cNvSpPr>
          <p:nvPr/>
        </p:nvSpPr>
        <p:spPr>
          <a:xfrm>
            <a:off x="3822094" y="3244195"/>
            <a:ext cx="4547812" cy="348680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5pPr>
            <a:lvl6pPr marL="43639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6pPr>
            <a:lvl7pPr marL="87279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7pPr>
            <a:lvl8pPr marL="1309185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8pPr>
            <a:lvl9pPr marL="174557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3.400 km</a:t>
            </a:r>
          </a:p>
          <a:p>
            <a:pPr algn="ctr"/>
            <a:endParaRPr lang="es-ES" sz="2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Inversión:</a:t>
            </a:r>
          </a:p>
          <a:p>
            <a:pPr algn="ctr"/>
            <a:r>
              <a:rPr lang="es-ES" sz="4400" b="1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1.363 MM U$S</a:t>
            </a:r>
          </a:p>
          <a:p>
            <a:pPr algn="ctr"/>
            <a:endParaRPr lang="es-ES" sz="4400" b="1" dirty="0">
              <a:ln>
                <a:solidFill>
                  <a:sysClr val="windowText" lastClr="000000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92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73" y="1797349"/>
            <a:ext cx="10895528" cy="2744506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AR" sz="3200" dirty="0"/>
              <a:t>Luego de la ejecución de los primeros contratos de mantenimiento por niveles de servicio por el sistema CREMA, surgieron propuestas para mejorar y darle mas eficiencia a ésta modalidad de mantenimiento vial.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DC89E8-40EC-4BC1-AB36-5942CDCDA915}"/>
              </a:ext>
            </a:extLst>
          </p:cNvPr>
          <p:cNvSpPr/>
          <p:nvPr/>
        </p:nvSpPr>
        <p:spPr>
          <a:xfrm>
            <a:off x="2519656" y="431525"/>
            <a:ext cx="68487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EVALUACION DE LA IMPLEMENTACION </a:t>
            </a:r>
          </a:p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LOS CONTRATOS CREMA EN PARAGUAY</a:t>
            </a:r>
          </a:p>
        </p:txBody>
      </p:sp>
    </p:spTree>
    <p:extLst>
      <p:ext uri="{BB962C8B-B14F-4D97-AF65-F5344CB8AC3E}">
        <p14:creationId xmlns:p14="http://schemas.microsoft.com/office/powerpoint/2010/main" val="1883205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462A6B-9F2C-4744-A94C-7F1F5B7787C9}"/>
              </a:ext>
            </a:extLst>
          </p:cNvPr>
          <p:cNvSpPr txBox="1">
            <a:spLocks/>
          </p:cNvSpPr>
          <p:nvPr/>
        </p:nvSpPr>
        <p:spPr>
          <a:xfrm>
            <a:off x="808053" y="2244760"/>
            <a:ext cx="10807841" cy="46166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Pocos antecedentes disponibles, debería relevarse mas datos de campo.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5C0E07C-F0F1-4DD1-91A7-F05EBF637D8F}"/>
              </a:ext>
            </a:extLst>
          </p:cNvPr>
          <p:cNvSpPr/>
          <p:nvPr/>
        </p:nvSpPr>
        <p:spPr>
          <a:xfrm>
            <a:off x="2620029" y="431525"/>
            <a:ext cx="66480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EVALUACION DE LOS CONTRATOS CREMA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16A307-5E87-489A-8BE5-6F0478D1509A}"/>
              </a:ext>
            </a:extLst>
          </p:cNvPr>
          <p:cNvSpPr txBox="1">
            <a:spLocks/>
          </p:cNvSpPr>
          <p:nvPr/>
        </p:nvSpPr>
        <p:spPr>
          <a:xfrm>
            <a:off x="808054" y="2709880"/>
            <a:ext cx="10807840" cy="305787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Ausencia de mediciones de rugosidad previo a la ejecución del proyecto ejecutivo para determinar condiciones funcionales.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Falta de calibración de modelos de deterioro  para verificación de estándares.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Demoras importantes entre la Ejecución del Anteproyecto y la Licitación de la Obra. -&gt; Mayor deterioro -&gt;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Necesidad de reajustar Obras y Cantidades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61E9921-C0CA-4F47-A0F3-6C74D301B44C}"/>
              </a:ext>
            </a:extLst>
          </p:cNvPr>
          <p:cNvSpPr/>
          <p:nvPr/>
        </p:nvSpPr>
        <p:spPr>
          <a:xfrm>
            <a:off x="851204" y="1384309"/>
            <a:ext cx="1064411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DESARROLLO DE LOS PROYECTOS EJECUTIVOS</a:t>
            </a:r>
          </a:p>
        </p:txBody>
      </p:sp>
    </p:spTree>
    <p:extLst>
      <p:ext uri="{BB962C8B-B14F-4D97-AF65-F5344CB8AC3E}">
        <p14:creationId xmlns:p14="http://schemas.microsoft.com/office/powerpoint/2010/main" val="8443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CF6F948-C6AD-4FFD-8A4A-AD868B1EE89E}"/>
              </a:ext>
            </a:extLst>
          </p:cNvPr>
          <p:cNvSpPr/>
          <p:nvPr/>
        </p:nvSpPr>
        <p:spPr>
          <a:xfrm>
            <a:off x="2116792" y="431525"/>
            <a:ext cx="76545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 Y LECCIONES APRENDIDAS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625DB8-8133-4312-A951-E429C258A912}"/>
              </a:ext>
            </a:extLst>
          </p:cNvPr>
          <p:cNvSpPr txBox="1">
            <a:spLocks/>
          </p:cNvSpPr>
          <p:nvPr/>
        </p:nvSpPr>
        <p:spPr>
          <a:xfrm>
            <a:off x="606865" y="1317031"/>
            <a:ext cx="11114315" cy="184412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dirty="0">
                <a:ea typeface="MS PGothic" charset="0"/>
              </a:rPr>
              <a:t>El Proyecto Básico debería poseer grado de mayor definición.</a:t>
            </a:r>
          </a:p>
          <a:p>
            <a:pPr algn="just"/>
            <a:r>
              <a:rPr lang="es-ES_tradnl" dirty="0">
                <a:ea typeface="MS PGothic" charset="0"/>
              </a:rPr>
              <a:t>Los tiempos de los contratos deberían ser mayores.</a:t>
            </a:r>
          </a:p>
          <a:p>
            <a:pPr algn="just"/>
            <a:r>
              <a:rPr lang="es-ES_tradnl" dirty="0">
                <a:ea typeface="MS PGothic" charset="0"/>
              </a:rPr>
              <a:t>Se debería encontrar un mecanismo que permita a los contratistas no cotizar lo mínimo exigido en la licitación.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S_tradnl" sz="2000" dirty="0">
              <a:latin typeface="Georgia" charset="0"/>
              <a:ea typeface="MS PGothic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91C0DB-59AF-48F3-A04F-519789FEBDBD}"/>
              </a:ext>
            </a:extLst>
          </p:cNvPr>
          <p:cNvSpPr txBox="1">
            <a:spLocks/>
          </p:cNvSpPr>
          <p:nvPr/>
        </p:nvSpPr>
        <p:spPr>
          <a:xfrm>
            <a:off x="606865" y="3287900"/>
            <a:ext cx="11114315" cy="1603375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 fontAlgn="base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900" dirty="0">
                <a:solidFill>
                  <a:sysClr val="windowText" lastClr="000000"/>
                </a:solidFill>
                <a:latin typeface="Calibri"/>
                <a:ea typeface="MS PGothic" charset="0"/>
              </a:rPr>
              <a:t>Determinar las Obras Mínimas de Puesta a Punto en base a estudios estructurales (Deflectometría) y funcionales (IRI)</a:t>
            </a:r>
          </a:p>
          <a:p>
            <a:pPr marL="228600" indent="-228600" algn="just" fontAlgn="base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800" dirty="0">
                <a:solidFill>
                  <a:sysClr val="windowText" lastClr="000000"/>
                </a:solidFill>
                <a:latin typeface="Calibri"/>
                <a:ea typeface="MS PGothic" charset="0"/>
              </a:rPr>
              <a:t>Involucrar al Contratista en el Control de Peso de Vehículos.</a:t>
            </a:r>
          </a:p>
          <a:p>
            <a:endParaRPr lang="es-MX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76101-B7F7-4168-9DEE-6B73DE86B689}"/>
              </a:ext>
            </a:extLst>
          </p:cNvPr>
          <p:cNvSpPr txBox="1">
            <a:spLocks/>
          </p:cNvSpPr>
          <p:nvPr/>
        </p:nvSpPr>
        <p:spPr>
          <a:xfrm>
            <a:off x="606865" y="4960210"/>
            <a:ext cx="11114314" cy="131265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fontAlgn="base">
              <a:lnSpc>
                <a:spcPct val="100000"/>
              </a:lnSpc>
              <a:buClrTx/>
              <a:buSzTx/>
              <a:tabLst/>
              <a:defRPr/>
            </a:pPr>
            <a:r>
              <a:rPr lang="es-ES" sz="2700" dirty="0">
                <a:solidFill>
                  <a:sysClr val="windowText" lastClr="000000"/>
                </a:solidFill>
                <a:latin typeface="Calibri"/>
                <a:ea typeface="MS PGothic" charset="0"/>
              </a:rPr>
              <a:t>Longitudes de contratos en el orden de 150 Km.</a:t>
            </a:r>
          </a:p>
          <a:p>
            <a:pPr marR="0" lvl="0" algn="just" fontAlgn="base">
              <a:lnSpc>
                <a:spcPct val="100000"/>
              </a:lnSpc>
              <a:buClrTx/>
              <a:buSzTx/>
              <a:tabLst/>
              <a:defRPr/>
            </a:pPr>
            <a:r>
              <a:rPr lang="es-ES" sz="2700" dirty="0">
                <a:solidFill>
                  <a:sysClr val="windowText" lastClr="000000"/>
                </a:solidFill>
                <a:latin typeface="Calibri"/>
                <a:ea typeface="MS PGothic" charset="0"/>
              </a:rPr>
              <a:t>Plazos del periodo de mantenimiento de por lo menos 5/6 años, a fin potenciar la gestión efectiva de parte del contratista.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E6EC0C-57BC-46B6-8B01-052DD6A8F3EC}"/>
              </a:ext>
            </a:extLst>
          </p:cNvPr>
          <p:cNvSpPr txBox="1"/>
          <p:nvPr/>
        </p:nvSpPr>
        <p:spPr>
          <a:xfrm>
            <a:off x="9095431" y="6341802"/>
            <a:ext cx="2791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Seminario de Mantenimiento de Carreteras por Contratos-24-09-2019.   APC-MOPC</a:t>
            </a:r>
            <a:r>
              <a:rPr lang="es-MX" sz="1200" dirty="0"/>
              <a:t>. </a:t>
            </a:r>
            <a:endParaRPr lang="es-PY" sz="12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12EF55E-E835-4085-B725-2529081347AE}"/>
              </a:ext>
            </a:extLst>
          </p:cNvPr>
          <p:cNvSpPr/>
          <p:nvPr/>
        </p:nvSpPr>
        <p:spPr>
          <a:xfrm>
            <a:off x="9717818" y="6184224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sz="1000" b="1" dirty="0">
                <a:latin typeface="Arial" panose="020B0604020202020204" pitchFamily="34" charset="0"/>
                <a:cs typeface="Arial" panose="020B0604020202020204" pitchFamily="34" charset="0"/>
              </a:rPr>
              <a:t>Ing. Fabián Schvartzer</a:t>
            </a:r>
          </a:p>
        </p:txBody>
      </p:sp>
    </p:spTree>
    <p:extLst>
      <p:ext uri="{BB962C8B-B14F-4D97-AF65-F5344CB8AC3E}">
        <p14:creationId xmlns:p14="http://schemas.microsoft.com/office/powerpoint/2010/main" val="31099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BE98085-0823-4135-A07A-381FF36B7F98}"/>
              </a:ext>
            </a:extLst>
          </p:cNvPr>
          <p:cNvSpPr/>
          <p:nvPr/>
        </p:nvSpPr>
        <p:spPr>
          <a:xfrm>
            <a:off x="2686430" y="2131507"/>
            <a:ext cx="7018011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MUCHAS GRACIAS </a:t>
            </a:r>
          </a:p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POR SU ATENCIÓN!!!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778851-1E02-4C33-B40B-98176D02A28A}"/>
              </a:ext>
            </a:extLst>
          </p:cNvPr>
          <p:cNvSpPr txBox="1"/>
          <p:nvPr/>
        </p:nvSpPr>
        <p:spPr>
          <a:xfrm>
            <a:off x="4611765" y="5651134"/>
            <a:ext cx="26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Ing. HUGO J. FLORENTIN V., MSc.</a:t>
            </a:r>
            <a:endParaRPr lang="es-PY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3F3E96-3E39-4AAE-BBD5-9C8276A27D7F}"/>
              </a:ext>
            </a:extLst>
          </p:cNvPr>
          <p:cNvSpPr txBox="1"/>
          <p:nvPr/>
        </p:nvSpPr>
        <p:spPr>
          <a:xfrm>
            <a:off x="5115073" y="5897355"/>
            <a:ext cx="144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hflorentin57@gmail.com</a:t>
            </a:r>
            <a:endParaRPr lang="es-MX" sz="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hflorentin@ing.una.py</a:t>
            </a:r>
            <a:endParaRPr lang="es-MX" sz="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Cel: 0981 421943</a:t>
            </a:r>
            <a:endParaRPr lang="es-PY" sz="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contenido 17"/>
          <p:cNvSpPr txBox="1">
            <a:spLocks/>
          </p:cNvSpPr>
          <p:nvPr/>
        </p:nvSpPr>
        <p:spPr>
          <a:xfrm>
            <a:off x="3616804" y="2238993"/>
            <a:ext cx="3089319" cy="28698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 sz="20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CONSTRUCCION VIAL</a:t>
            </a:r>
            <a:endParaRPr lang="es-ES" sz="20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arcador de contenido 17"/>
          <p:cNvSpPr txBox="1">
            <a:spLocks/>
          </p:cNvSpPr>
          <p:nvPr/>
        </p:nvSpPr>
        <p:spPr>
          <a:xfrm>
            <a:off x="3658366" y="3774647"/>
            <a:ext cx="3006193" cy="247384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 sz="20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VIAL</a:t>
            </a:r>
            <a:endParaRPr lang="es-ES" sz="20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ED58211-5C75-449B-AFA6-F8ADA573C660}"/>
              </a:ext>
            </a:extLst>
          </p:cNvPr>
          <p:cNvSpPr txBox="1"/>
          <p:nvPr/>
        </p:nvSpPr>
        <p:spPr>
          <a:xfrm>
            <a:off x="1006764" y="494982"/>
            <a:ext cx="10049163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CONSTRUCCION y MANTENIMIENTO DE CARRETERAS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5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F2C1B0-D68A-4D41-9F81-AEE273D097CB}"/>
              </a:ext>
            </a:extLst>
          </p:cNvPr>
          <p:cNvSpPr txBox="1"/>
          <p:nvPr/>
        </p:nvSpPr>
        <p:spPr>
          <a:xfrm>
            <a:off x="581318" y="1613680"/>
            <a:ext cx="1122310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Y" sz="2000" b="1" dirty="0">
                <a:latin typeface="Arial" panose="020B0604020202020204" pitchFamily="34" charset="0"/>
                <a:cs typeface="Arial" panose="020B0604020202020204" pitchFamily="34" charset="0"/>
              </a:rPr>
              <a:t>Ejecución de todos los trabajos necesarios para </a:t>
            </a:r>
            <a:r>
              <a:rPr lang="es-PY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concretar físicamente </a:t>
            </a:r>
            <a:r>
              <a:rPr lang="es-PY" sz="2000" b="1" dirty="0">
                <a:latin typeface="Arial" panose="020B0604020202020204" pitchFamily="34" charset="0"/>
                <a:cs typeface="Arial" panose="020B0604020202020204" pitchFamily="34" charset="0"/>
              </a:rPr>
              <a:t>lo diseñado en el proyecto de la carretera </a:t>
            </a:r>
            <a:endParaRPr lang="es-MX" sz="2000" b="1" dirty="0">
              <a:solidFill>
                <a:srgbClr val="D247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22EBD5-00C8-4267-9EC5-6C9FE16610A1}"/>
              </a:ext>
            </a:extLst>
          </p:cNvPr>
          <p:cNvSpPr txBox="1"/>
          <p:nvPr/>
        </p:nvSpPr>
        <p:spPr>
          <a:xfrm>
            <a:off x="2383090" y="494982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CONSTRUCCION DE CARRETERAS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obrecostos en la construcción de obras viales :: Revista Mandu'a -  Información, opinión y cultura al servicio de la construcción">
            <a:extLst>
              <a:ext uri="{FF2B5EF4-FFF2-40B4-BE49-F238E27FC236}">
                <a16:creationId xmlns:a16="http://schemas.microsoft.com/office/drawing/2014/main" id="{B8BEFCA8-DEBA-4DBB-81FD-3369B562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89" y="2895454"/>
            <a:ext cx="29725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brecostos en la construcción de obras viales">
            <a:extLst>
              <a:ext uri="{FF2B5EF4-FFF2-40B4-BE49-F238E27FC236}">
                <a16:creationId xmlns:a16="http://schemas.microsoft.com/office/drawing/2014/main" id="{CCC7C232-E98F-4948-B654-112D50C2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89" y="4886324"/>
            <a:ext cx="29725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der_Martes_Xnm2_r1_c1.jpg">
            <a:extLst>
              <a:ext uri="{FF2B5EF4-FFF2-40B4-BE49-F238E27FC236}">
                <a16:creationId xmlns:a16="http://schemas.microsoft.com/office/drawing/2014/main" id="{7B983868-8ECE-4F10-A2BF-0E141FE0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8" y="3266324"/>
            <a:ext cx="335766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mopc.gov.py/application/files/4316/0987/9053/WhatsApp_Image_2021-01-05_at_17.19.29.jpeg">
            <a:extLst>
              <a:ext uri="{FF2B5EF4-FFF2-40B4-BE49-F238E27FC236}">
                <a16:creationId xmlns:a16="http://schemas.microsoft.com/office/drawing/2014/main" id="{EF6678D7-9999-42DC-9ED1-AC0BCE4A7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6" b="20555"/>
          <a:stretch/>
        </p:blipFill>
        <p:spPr bwMode="auto">
          <a:xfrm>
            <a:off x="7883257" y="3333604"/>
            <a:ext cx="26385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B56E25-76D8-4F17-A323-29CF17954DFC}"/>
              </a:ext>
            </a:extLst>
          </p:cNvPr>
          <p:cNvSpPr txBox="1"/>
          <p:nvPr/>
        </p:nvSpPr>
        <p:spPr>
          <a:xfrm>
            <a:off x="447269" y="1306367"/>
            <a:ext cx="1129746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Son todas las acciones ejecutadas con el objeto de mantener el </a:t>
            </a:r>
            <a:r>
              <a:rPr lang="es-P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 de servicio </a:t>
            </a:r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el cual la carretera fue diseñada</a:t>
            </a:r>
            <a:r>
              <a:rPr lang="es-P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o devolver a la carretera sus </a:t>
            </a:r>
            <a:r>
              <a:rPr lang="es-P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características iniciales, o elevar el nivel de servicio.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endParaRPr lang="es-PY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22EBD5-00C8-4267-9EC5-6C9FE16610A1}"/>
              </a:ext>
            </a:extLst>
          </p:cNvPr>
          <p:cNvSpPr txBox="1"/>
          <p:nvPr/>
        </p:nvSpPr>
        <p:spPr>
          <a:xfrm>
            <a:off x="2383090" y="494982"/>
            <a:ext cx="7545215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VIAL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6A5F40-A7AA-490F-AF92-83678DC5C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5" b="19049"/>
          <a:stretch/>
        </p:blipFill>
        <p:spPr>
          <a:xfrm>
            <a:off x="346760" y="2973242"/>
            <a:ext cx="2256846" cy="36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5FF004-9E1D-423E-8B8B-C89573AEC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690" y="3326822"/>
            <a:ext cx="3020153" cy="25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65D78A-E2F9-45DA-BB53-76A99ED30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28" t="31528" r="52335" b="34999"/>
          <a:stretch/>
        </p:blipFill>
        <p:spPr>
          <a:xfrm>
            <a:off x="9206475" y="3071860"/>
            <a:ext cx="2468262" cy="2880000"/>
          </a:xfrm>
          <a:prstGeom prst="rect">
            <a:avLst/>
          </a:prstGeom>
        </p:spPr>
      </p:pic>
      <p:pic>
        <p:nvPicPr>
          <p:cNvPr id="11" name="Picture 6" descr="Métodos de Rehabilitación en Pavimentos">
            <a:extLst>
              <a:ext uri="{FF2B5EF4-FFF2-40B4-BE49-F238E27FC236}">
                <a16:creationId xmlns:a16="http://schemas.microsoft.com/office/drawing/2014/main" id="{B4660E5F-0169-4A8C-8F27-711C7ACC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90" y="332682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1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arcador de contenido 17"/>
          <p:cNvSpPr txBox="1">
            <a:spLocks/>
          </p:cNvSpPr>
          <p:nvPr/>
        </p:nvSpPr>
        <p:spPr>
          <a:xfrm>
            <a:off x="3295045" y="1708219"/>
            <a:ext cx="3939186" cy="289814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 sz="24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VIAL</a:t>
            </a:r>
            <a:endParaRPr lang="es-ES" sz="24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arcador de contenido 17"/>
          <p:cNvSpPr txBox="1">
            <a:spLocks/>
          </p:cNvSpPr>
          <p:nvPr/>
        </p:nvSpPr>
        <p:spPr>
          <a:xfrm>
            <a:off x="4164832" y="3869177"/>
            <a:ext cx="2141301" cy="40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REHABILITACION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arcador de contenido 17"/>
          <p:cNvSpPr txBox="1">
            <a:spLocks/>
          </p:cNvSpPr>
          <p:nvPr/>
        </p:nvSpPr>
        <p:spPr>
          <a:xfrm>
            <a:off x="638325" y="3853865"/>
            <a:ext cx="2455857" cy="1067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(</a:t>
            </a:r>
            <a:r>
              <a:rPr lang="es-ES" sz="1400" i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RUTINARIO,PREVENTIVO, PERIODICO Y DE EMERGENCIA)</a:t>
            </a:r>
            <a:endParaRPr lang="es-ES" sz="1400" i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ED58211-5C75-449B-AFA6-F8ADA573C660}"/>
              </a:ext>
            </a:extLst>
          </p:cNvPr>
          <p:cNvSpPr txBox="1"/>
          <p:nvPr/>
        </p:nvSpPr>
        <p:spPr>
          <a:xfrm>
            <a:off x="1006764" y="494982"/>
            <a:ext cx="10049163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MANTENIMIENTO DE CARRETERAS</a:t>
            </a:r>
            <a:endParaRPr lang="es-PY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contenido 17">
            <a:extLst>
              <a:ext uri="{FF2B5EF4-FFF2-40B4-BE49-F238E27FC236}">
                <a16:creationId xmlns:a16="http://schemas.microsoft.com/office/drawing/2014/main" id="{03CBA356-6A10-43DF-B41F-38EF39380D66}"/>
              </a:ext>
            </a:extLst>
          </p:cNvPr>
          <p:cNvSpPr txBox="1">
            <a:spLocks/>
          </p:cNvSpPr>
          <p:nvPr/>
        </p:nvSpPr>
        <p:spPr>
          <a:xfrm>
            <a:off x="7685423" y="3869177"/>
            <a:ext cx="2141301" cy="40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A9BB9C8-F0BD-410C-83F0-8A5E478164B8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1866254" y="1998033"/>
            <a:ext cx="1881781" cy="1855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02FBD06E-45A1-4F04-8028-40C1DBD4A836}"/>
              </a:ext>
            </a:extLst>
          </p:cNvPr>
          <p:cNvCxnSpPr>
            <a:cxnSpLocks/>
          </p:cNvCxnSpPr>
          <p:nvPr/>
        </p:nvCxnSpPr>
        <p:spPr>
          <a:xfrm>
            <a:off x="4964206" y="2049069"/>
            <a:ext cx="0" cy="18047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10BE983-CF82-470C-B0BD-7F3ABF7C4AB9}"/>
              </a:ext>
            </a:extLst>
          </p:cNvPr>
          <p:cNvCxnSpPr>
            <a:cxnSpLocks/>
          </p:cNvCxnSpPr>
          <p:nvPr/>
        </p:nvCxnSpPr>
        <p:spPr>
          <a:xfrm>
            <a:off x="6471138" y="2049069"/>
            <a:ext cx="1821537" cy="18047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0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2" grpId="0"/>
      <p:bldP spid="4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 descr="Círculo pequeño con el número 1 en su interior para indicar que se encuentra en el paso 1"/>
          <p:cNvGrpSpPr/>
          <p:nvPr/>
        </p:nvGrpSpPr>
        <p:grpSpPr bwMode="blackWhite">
          <a:xfrm>
            <a:off x="811397" y="3029034"/>
            <a:ext cx="558179" cy="409838"/>
            <a:chOff x="6950898" y="711274"/>
            <a:chExt cx="558179" cy="409838"/>
          </a:xfrm>
        </p:grpSpPr>
        <p:sp>
          <p:nvSpPr>
            <p:cNvPr id="19" name="Elipse 18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0" name="Cuadro de texto 19" descr="Número 1"/>
            <p:cNvSpPr txBox="1">
              <a:spLocks noChangeAspect="1"/>
            </p:cNvSpPr>
            <p:nvPr/>
          </p:nvSpPr>
          <p:spPr bwMode="blackWhite">
            <a:xfrm>
              <a:off x="6950898" y="731527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1" name="Marcador de contenido 17"/>
          <p:cNvSpPr txBox="1">
            <a:spLocks/>
          </p:cNvSpPr>
          <p:nvPr/>
        </p:nvSpPr>
        <p:spPr>
          <a:xfrm>
            <a:off x="1261008" y="3048259"/>
            <a:ext cx="1318591" cy="409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RUTINARIO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o 32" descr="Círculo pequeño con el número 2 en su interior para indicar que se encuentra en el paso 2"/>
          <p:cNvGrpSpPr/>
          <p:nvPr/>
        </p:nvGrpSpPr>
        <p:grpSpPr bwMode="blackWhite">
          <a:xfrm>
            <a:off x="6320137" y="2775540"/>
            <a:ext cx="558179" cy="409838"/>
            <a:chOff x="6953426" y="711274"/>
            <a:chExt cx="558179" cy="409838"/>
          </a:xfrm>
        </p:grpSpPr>
        <p:sp>
          <p:nvSpPr>
            <p:cNvPr id="34" name="Elipse 3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5" name="Cuadro de texto 34" descr="Número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36" name="Marcador de contenido 17"/>
          <p:cNvSpPr txBox="1">
            <a:spLocks/>
          </p:cNvSpPr>
          <p:nvPr/>
        </p:nvSpPr>
        <p:spPr>
          <a:xfrm>
            <a:off x="6775603" y="2830573"/>
            <a:ext cx="1508793" cy="357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PREVENTIVO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o 21" descr="Círculo pequeño con el número 3 en su interior para indicar que se encuentra en el paso 3"/>
          <p:cNvGrpSpPr/>
          <p:nvPr/>
        </p:nvGrpSpPr>
        <p:grpSpPr bwMode="blackWhite">
          <a:xfrm>
            <a:off x="737227" y="4719830"/>
            <a:ext cx="558179" cy="409838"/>
            <a:chOff x="6953426" y="711274"/>
            <a:chExt cx="558179" cy="409838"/>
          </a:xfrm>
        </p:grpSpPr>
        <p:sp>
          <p:nvSpPr>
            <p:cNvPr id="24" name="Elipse 2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0" name="Cuadro de texto 29" descr="Número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32" name="Marcador de contenido 17"/>
          <p:cNvSpPr txBox="1">
            <a:spLocks/>
          </p:cNvSpPr>
          <p:nvPr/>
        </p:nvSpPr>
        <p:spPr>
          <a:xfrm>
            <a:off x="1239208" y="4756638"/>
            <a:ext cx="1412415" cy="40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PERIODICO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upo 36" descr="Círculo pequeño con el número 4 en su interior para indicar que se encuentra en el paso 4"/>
          <p:cNvGrpSpPr/>
          <p:nvPr/>
        </p:nvGrpSpPr>
        <p:grpSpPr bwMode="blackWhite">
          <a:xfrm>
            <a:off x="6396835" y="4695614"/>
            <a:ext cx="558179" cy="409838"/>
            <a:chOff x="6953426" y="711274"/>
            <a:chExt cx="558179" cy="409838"/>
          </a:xfrm>
        </p:grpSpPr>
        <p:sp>
          <p:nvSpPr>
            <p:cNvPr id="38" name="Elipse 37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9" name="Cuadro de texto 38" descr="Número 4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</a:t>
              </a:r>
            </a:p>
          </p:txBody>
        </p:sp>
      </p:grpSp>
      <p:sp>
        <p:nvSpPr>
          <p:cNvPr id="40" name="Marcador de contenido 17"/>
          <p:cNvSpPr txBox="1">
            <a:spLocks/>
          </p:cNvSpPr>
          <p:nvPr/>
        </p:nvSpPr>
        <p:spPr>
          <a:xfrm>
            <a:off x="6844614" y="4768223"/>
            <a:ext cx="1931784" cy="342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 sz="1600" b="1" dirty="0">
                <a:solidFill>
                  <a:srgbClr val="D24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EMERGENCIA</a:t>
            </a:r>
            <a:endParaRPr lang="es-ES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E1DC8EC-3D9F-49AC-8D7E-BE70801333F1}"/>
              </a:ext>
            </a:extLst>
          </p:cNvPr>
          <p:cNvSpPr/>
          <p:nvPr/>
        </p:nvSpPr>
        <p:spPr>
          <a:xfrm>
            <a:off x="2450447" y="403244"/>
            <a:ext cx="64026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MANTENIMIENTO </a:t>
            </a:r>
            <a:r>
              <a:rPr lang="es-ES" sz="28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CARRETERAS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4BE198D-2494-4118-A220-99BEBD8EE528}"/>
              </a:ext>
            </a:extLst>
          </p:cNvPr>
          <p:cNvSpPr txBox="1"/>
          <p:nvPr/>
        </p:nvSpPr>
        <p:spPr>
          <a:xfrm>
            <a:off x="447269" y="1220823"/>
            <a:ext cx="1129746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Las acciones de mantenimiento ejecutadas con el objeto de mantener el </a:t>
            </a:r>
            <a:r>
              <a:rPr lang="es-P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 de servicio </a:t>
            </a:r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el cual la carretera fue diseñada</a:t>
            </a:r>
            <a:r>
              <a:rPr lang="es-PY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pueden ser de diversos tipos: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endParaRPr lang="es-PY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  <p:bldP spid="32" grpId="0"/>
      <p:bldP spid="40" grpId="0"/>
      <p:bldP spid="25" grpId="0" animBg="1"/>
    </p:bld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58_TF10001108.potx" id="{3068D4C4-799F-4D37-B4B4-23B54CC64B2C}" vid="{0428EABF-2A66-4C1D-8919-2064943E471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0072C5-DDE0-4258-BA7A-4D4B80DFA632}">
  <ds:schemaRefs>
    <ds:schemaRef ds:uri="71af3243-3dd4-4a8d-8c0d-dd76da1f02a5"/>
    <ds:schemaRef ds:uri="http://purl.org/dc/dcmitype/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 damos la bienvenida a PowerPoint 2016</Template>
  <TotalTime>0</TotalTime>
  <Words>1812</Words>
  <Application>Microsoft Office PowerPoint</Application>
  <PresentationFormat>Panorámica</PresentationFormat>
  <Paragraphs>320</Paragraphs>
  <Slides>46</Slides>
  <Notes>35</Notes>
  <HiddenSlides>1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Georgia</vt:lpstr>
      <vt:lpstr>Segoe UI</vt:lpstr>
      <vt:lpstr>Segoe UI Light</vt:lpstr>
      <vt:lpstr>Segoe UI Semibold</vt:lpstr>
      <vt:lpstr>Wingdings</vt:lpstr>
      <vt:lpstr>Wingdings 2</vt:lpstr>
      <vt:lpstr>WelcomeDoc</vt:lpstr>
      <vt:lpstr>EL MANTENIMIENTO DE CARRETERAS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2020-07-18T21:55:28Z</dcterms:created>
  <dcterms:modified xsi:type="dcterms:W3CDTF">2021-01-08T12:05:58Z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