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  <p:sldMasterId id="2147483695" r:id="rId2"/>
    <p:sldMasterId id="2147483702" r:id="rId3"/>
    <p:sldMasterId id="2147483648" r:id="rId4"/>
    <p:sldMasterId id="2147483721" r:id="rId5"/>
  </p:sldMasterIdLst>
  <p:notesMasterIdLst>
    <p:notesMasterId r:id="rId13"/>
  </p:notesMasterIdLst>
  <p:handoutMasterIdLst>
    <p:handoutMasterId r:id="rId14"/>
  </p:handoutMasterIdLst>
  <p:sldIdLst>
    <p:sldId id="310" r:id="rId6"/>
    <p:sldId id="365" r:id="rId7"/>
    <p:sldId id="337" r:id="rId8"/>
    <p:sldId id="366" r:id="rId9"/>
    <p:sldId id="339" r:id="rId10"/>
    <p:sldId id="358" r:id="rId11"/>
    <p:sldId id="322" r:id="rId1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soud, Mostafa" initials="MM" lastIdx="1" clrIdx="0">
    <p:extLst>
      <p:ext uri="{19B8F6BF-5375-455C-9EA6-DF929625EA0E}">
        <p15:presenceInfo xmlns:p15="http://schemas.microsoft.com/office/powerpoint/2012/main" userId="S::Mostafa.Massoud@atkinsglobal.com::f5908648-0d73-40f1-952f-b8e041b14d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D00"/>
    <a:srgbClr val="00457C"/>
    <a:srgbClr val="6CBEFF"/>
    <a:srgbClr val="004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712" autoAdjust="0"/>
  </p:normalViewPr>
  <p:slideViewPr>
    <p:cSldViewPr snapToGrid="0" showGuides="1">
      <p:cViewPr varScale="1">
        <p:scale>
          <a:sx n="81" d="100"/>
          <a:sy n="81" d="100"/>
        </p:scale>
        <p:origin x="744" y="62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15/12/2020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15/12/2020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Haz clic para cambiar los estilos del texto de la máscara</a:t>
            </a:r>
          </a:p>
          <a:p>
            <a:pPr lvl="1"/>
            <a:r>
              <a:rPr lang="fr-FR"/>
              <a:t>Segundo nivel</a:t>
            </a:r>
          </a:p>
          <a:p>
            <a:pPr lvl="2"/>
            <a:r>
              <a:rPr lang="fr-FR"/>
              <a:t>Tercer nivel</a:t>
            </a:r>
          </a:p>
          <a:p>
            <a:pPr lvl="3"/>
            <a:r>
              <a:rPr lang="fr-FR"/>
              <a:t>Cuarto nivel</a:t>
            </a:r>
          </a:p>
          <a:p>
            <a:pPr lvl="4"/>
            <a:r>
              <a:rPr lang="fr-FR"/>
              <a:t>Quinto nivel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Big Data y su </a:t>
            </a:r>
            <a:r>
              <a:rPr lang="fr-FR" dirty="0" err="1"/>
              <a:t>análisis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97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4" name="Image 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E1D3637B-C0DC-4B76-9E7D-E81A403D4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4"/>
            <a:ext cx="3622766" cy="1544112"/>
          </a:xfrm>
          <a:prstGeom prst="rect">
            <a:avLst/>
          </a:prstGeom>
        </p:spPr>
      </p:pic>
      <p:pic>
        <p:nvPicPr>
          <p:cNvPr id="5" name="Image 4" descr="Une image contenant neige, extérieur, montagne, camion&#10;&#10;Description générée automatiquement">
            <a:extLst>
              <a:ext uri="{FF2B5EF4-FFF2-40B4-BE49-F238E27FC236}">
                <a16:creationId xmlns:a16="http://schemas.microsoft.com/office/drawing/2014/main" id="{D7CC2437-2509-4E9B-AF47-BEEF0DA1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777" y="483794"/>
            <a:ext cx="3730446" cy="1544112"/>
          </a:xfrm>
          <a:prstGeom prst="rect">
            <a:avLst/>
          </a:prstGeom>
        </p:spPr>
      </p:pic>
      <p:pic>
        <p:nvPicPr>
          <p:cNvPr id="7" name="Image 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7D0D714-4597-481F-9B29-01EF3A778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5" y="483794"/>
            <a:ext cx="3622417" cy="1544112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6" y="2260297"/>
            <a:ext cx="2900722" cy="20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CB0D8573-BD59-4554-9733-0D6A88FC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8892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5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85A02D-C03B-492A-86B2-94BA0C1E844D}"/>
              </a:ext>
            </a:extLst>
          </p:cNvPr>
          <p:cNvSpPr txBox="1"/>
          <p:nvPr userDrawn="1"/>
        </p:nvSpPr>
        <p:spPr>
          <a:xfrm>
            <a:off x="0" y="6540332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PIARC - World Road Association • </a:t>
            </a:r>
            <a:r>
              <a:rPr lang="fr-FR" sz="18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8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8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8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8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8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12" name="Image 11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FE84FA89-EA48-42CB-BFFD-E83ADEF50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59" y="6169558"/>
            <a:ext cx="1030941" cy="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0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0C5AA22-3E54-4871-BC63-7B837EEDA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6" y="1412394"/>
            <a:ext cx="2900722" cy="20532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971381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874" y="19372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5873" y="3107570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313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139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3224115"/>
            <a:ext cx="523896" cy="52389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6406" y="3547079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7472" y="2561304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186507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9840016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129163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9840016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8" name="Image 27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E2156BC5-B61E-499C-ACB8-D4244C35A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5066447"/>
            <a:ext cx="3622766" cy="1544112"/>
          </a:xfrm>
          <a:prstGeom prst="rect">
            <a:avLst/>
          </a:prstGeom>
        </p:spPr>
      </p:pic>
      <p:pic>
        <p:nvPicPr>
          <p:cNvPr id="32" name="Image 31" descr="Une image contenant neige, extérieur, montagne, camion&#10;&#10;Description générée automatiquement">
            <a:extLst>
              <a:ext uri="{FF2B5EF4-FFF2-40B4-BE49-F238E27FC236}">
                <a16:creationId xmlns:a16="http://schemas.microsoft.com/office/drawing/2014/main" id="{90073E06-67B7-47AC-B707-40D5058D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777" y="5066447"/>
            <a:ext cx="3730446" cy="1544112"/>
          </a:xfrm>
          <a:prstGeom prst="rect">
            <a:avLst/>
          </a:prstGeom>
        </p:spPr>
      </p:pic>
      <p:pic>
        <p:nvPicPr>
          <p:cNvPr id="33" name="Image 32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23780FD9-5B62-48A9-95CC-593122F82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5" y="5066447"/>
            <a:ext cx="3622417" cy="15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montagne, train, extérieur, pont&#10;&#10;Description générée automatiquement">
            <a:extLst>
              <a:ext uri="{FF2B5EF4-FFF2-40B4-BE49-F238E27FC236}">
                <a16:creationId xmlns:a16="http://schemas.microsoft.com/office/drawing/2014/main" id="{683AD6D3-058E-4DA1-915A-489EA03D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917" y="561068"/>
            <a:ext cx="4191220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scène, voie, route, train&#10;&#10;Description générée automatiquement">
            <a:extLst>
              <a:ext uri="{FF2B5EF4-FFF2-40B4-BE49-F238E27FC236}">
                <a16:creationId xmlns:a16="http://schemas.microsoft.com/office/drawing/2014/main" id="{1B18A8C4-0E27-42D8-800B-CD19B2F5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3428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6450" cy="1174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 userDrawn="1">
          <p15:clr>
            <a:srgbClr val="F26B43"/>
          </p15:clr>
        </p15:guide>
        <p15:guide id="2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B15804-3C59-4CE5-B41F-C4A6DB40E9C1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1EEACED-4FC7-4571-9ACA-7F8151F8026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hyperlink" Target="https://www.piarc.org/es/PIARC-Base-Conocimiento-Carreteras-y-Transporte-Por-Carretera/Infraestructura-Vial-Resiliente/Firmes-Carreteras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bstracts-calgary2022.piarc.org/es/instrucciones.htm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Miguel Caso </a:t>
            </a:r>
            <a:r>
              <a:rPr lang="en-GB" dirty="0" err="1"/>
              <a:t>Flórez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Director Técnico</a:t>
            </a:r>
          </a:p>
          <a:p>
            <a:r>
              <a:rPr lang="en-GB" dirty="0"/>
              <a:t>PIARC – </a:t>
            </a:r>
            <a:r>
              <a:rPr lang="en-GB" dirty="0" err="1"/>
              <a:t>Asociación</a:t>
            </a:r>
            <a:r>
              <a:rPr lang="en-GB" dirty="0"/>
              <a:t> Mundial de la Carretera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Wheel tracking test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2476" y="5810591"/>
            <a:ext cx="7358062" cy="392866"/>
          </a:xfrm>
        </p:spPr>
        <p:txBody>
          <a:bodyPr/>
          <a:lstStyle/>
          <a:p>
            <a:r>
              <a:rPr lang="en-GB" dirty="0"/>
              <a:t>15 de </a:t>
            </a:r>
            <a:r>
              <a:rPr lang="en-GB" dirty="0" err="1"/>
              <a:t>diciembre</a:t>
            </a:r>
            <a:r>
              <a:rPr lang="en-GB" dirty="0"/>
              <a:t> de 2020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7054415-C128-41F9-8D5F-7F26903C3C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3863" y="5411280"/>
            <a:ext cx="7356675" cy="392866"/>
          </a:xfrm>
        </p:spPr>
        <p:txBody>
          <a:bodyPr/>
          <a:lstStyle/>
          <a:p>
            <a:r>
              <a:rPr lang="es-ES" dirty="0"/>
              <a:t>Seminario Asociación Paraguaya de Carreteras</a:t>
            </a:r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1B91B-ED43-4C62-B99E-1BF54E07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400" dirty="0"/>
              <a:t>PIARC – </a:t>
            </a:r>
            <a:r>
              <a:rPr lang="fr-FR" sz="3400" dirty="0" err="1"/>
              <a:t>Asociación</a:t>
            </a:r>
            <a:r>
              <a:rPr lang="fr-FR" sz="3400" dirty="0"/>
              <a:t> </a:t>
            </a:r>
            <a:r>
              <a:rPr lang="fr-FR" sz="3400" dirty="0" err="1"/>
              <a:t>Mundial</a:t>
            </a:r>
            <a:r>
              <a:rPr lang="fr-FR" sz="3400" dirty="0"/>
              <a:t> de la </a:t>
            </a:r>
            <a:r>
              <a:rPr lang="fr-FR" sz="3400" dirty="0" err="1"/>
              <a:t>Carretera</a:t>
            </a:r>
            <a:endParaRPr lang="fr-FR" sz="3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468ABC-58C3-45F7-A6B9-A9E27188F7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8777" y="1800520"/>
            <a:ext cx="8194089" cy="4195591"/>
          </a:xfrm>
        </p:spPr>
        <p:txBody>
          <a:bodyPr/>
          <a:lstStyle/>
          <a:p>
            <a:r>
              <a:rPr lang="en-US" sz="2000" dirty="0" err="1"/>
              <a:t>Fue</a:t>
            </a:r>
            <a:r>
              <a:rPr lang="en-US" sz="2000" dirty="0"/>
              <a:t> </a:t>
            </a:r>
            <a:r>
              <a:rPr lang="en-US" sz="2000" b="1" dirty="0" err="1"/>
              <a:t>fundada</a:t>
            </a:r>
            <a:r>
              <a:rPr lang="en-US" sz="2000" b="1" dirty="0"/>
              <a:t> en 1909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asociación</a:t>
            </a:r>
            <a:r>
              <a:rPr lang="en-US" sz="2000" dirty="0"/>
              <a:t> sin </a:t>
            </a:r>
            <a:r>
              <a:rPr lang="en-US" sz="2000" dirty="0" err="1"/>
              <a:t>ánimo</a:t>
            </a:r>
            <a:r>
              <a:rPr lang="en-US" sz="2000" dirty="0"/>
              <a:t> de </a:t>
            </a:r>
            <a:r>
              <a:rPr lang="en-US" sz="2000" dirty="0" err="1"/>
              <a:t>lucro</a:t>
            </a:r>
            <a:r>
              <a:rPr lang="en-US" sz="2000" dirty="0"/>
              <a:t> y </a:t>
            </a:r>
            <a:r>
              <a:rPr lang="en-US" sz="2000" dirty="0" err="1"/>
              <a:t>apolítica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Cuenta</a:t>
            </a:r>
            <a:r>
              <a:rPr lang="en-US" sz="2000" dirty="0"/>
              <a:t> con </a:t>
            </a:r>
            <a:r>
              <a:rPr lang="en-US" sz="2000" b="1" dirty="0"/>
              <a:t>125 </a:t>
            </a:r>
            <a:r>
              <a:rPr lang="en-US" sz="2000" b="1" dirty="0" err="1"/>
              <a:t>países</a:t>
            </a:r>
            <a:r>
              <a:rPr lang="en-US" sz="2000" b="1" dirty="0"/>
              <a:t> </a:t>
            </a:r>
            <a:r>
              <a:rPr lang="en-US" sz="2000" b="1" dirty="0" err="1"/>
              <a:t>miembros</a:t>
            </a:r>
            <a:r>
              <a:rPr lang="en-US" sz="2000" dirty="0"/>
              <a:t>, </a:t>
            </a:r>
            <a:r>
              <a:rPr lang="en-US" sz="2000" dirty="0" err="1"/>
              <a:t>miembros</a:t>
            </a:r>
            <a:r>
              <a:rPr lang="en-US" sz="2000" dirty="0"/>
              <a:t> </a:t>
            </a:r>
            <a:r>
              <a:rPr lang="en-US" sz="2000" dirty="0" err="1"/>
              <a:t>regionales</a:t>
            </a:r>
            <a:r>
              <a:rPr lang="en-US" sz="2000" dirty="0"/>
              <a:t>, </a:t>
            </a:r>
            <a:r>
              <a:rPr lang="en-US" sz="2000" dirty="0" err="1"/>
              <a:t>colectivos</a:t>
            </a:r>
            <a:r>
              <a:rPr lang="en-US" sz="2000" dirty="0"/>
              <a:t> y </a:t>
            </a:r>
            <a:r>
              <a:rPr lang="en-US" sz="2000" dirty="0" err="1"/>
              <a:t>personales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Paraguay es </a:t>
            </a:r>
            <a:r>
              <a:rPr lang="en-US" sz="2000" dirty="0" err="1"/>
              <a:t>miembro</a:t>
            </a:r>
            <a:r>
              <a:rPr lang="en-US" sz="2000" dirty="0"/>
              <a:t> </a:t>
            </a:r>
            <a:r>
              <a:rPr lang="en-US" sz="2000" dirty="0" err="1"/>
              <a:t>desde</a:t>
            </a:r>
            <a:r>
              <a:rPr lang="en-US" sz="2000" dirty="0"/>
              <a:t> 1995, </a:t>
            </a:r>
            <a:r>
              <a:rPr lang="en-US" sz="2000" dirty="0" err="1"/>
              <a:t>MOPC</a:t>
            </a:r>
            <a:r>
              <a:rPr lang="en-US" sz="2000" dirty="0"/>
              <a:t> es el </a:t>
            </a:r>
            <a:r>
              <a:rPr lang="en-US" sz="2000" dirty="0" err="1"/>
              <a:t>representante</a:t>
            </a:r>
            <a:r>
              <a:rPr lang="en-US" sz="2000" dirty="0"/>
              <a:t> </a:t>
            </a:r>
            <a:r>
              <a:rPr lang="en-US" sz="2000" dirty="0" err="1"/>
              <a:t>gubernamental</a:t>
            </a:r>
            <a:r>
              <a:rPr lang="en-US" sz="2000" dirty="0"/>
              <a:t> y APC el </a:t>
            </a:r>
            <a:r>
              <a:rPr lang="en-US" sz="2000" dirty="0" err="1"/>
              <a:t>Comité</a:t>
            </a:r>
            <a:r>
              <a:rPr lang="en-US" sz="2000" dirty="0"/>
              <a:t> Nacional </a:t>
            </a:r>
            <a:r>
              <a:rPr lang="en-US" sz="2000" dirty="0" err="1"/>
              <a:t>desde</a:t>
            </a:r>
            <a:r>
              <a:rPr lang="en-US" sz="2000" dirty="0"/>
              <a:t> 2017.</a:t>
            </a:r>
          </a:p>
          <a:p>
            <a:endParaRPr lang="en-US" sz="2000" dirty="0"/>
          </a:p>
          <a:p>
            <a:r>
              <a:rPr lang="en-US" sz="2000" dirty="0"/>
              <a:t>Es el </a:t>
            </a:r>
            <a:r>
              <a:rPr lang="en-US" sz="2000" b="1" dirty="0"/>
              <a:t>primer </a:t>
            </a:r>
            <a:r>
              <a:rPr lang="en-US" sz="2000" b="1" dirty="0" err="1"/>
              <a:t>foro</a:t>
            </a:r>
            <a:r>
              <a:rPr lang="en-US" sz="2000" b="1" dirty="0"/>
              <a:t> </a:t>
            </a:r>
            <a:r>
              <a:rPr lang="en-US" sz="2000" b="1" dirty="0" err="1"/>
              <a:t>mundial</a:t>
            </a:r>
            <a:r>
              <a:rPr lang="en-US" sz="2000" b="1" dirty="0"/>
              <a:t> de </a:t>
            </a:r>
            <a:r>
              <a:rPr lang="en-US" sz="2000" b="1" dirty="0" err="1"/>
              <a:t>intercambio</a:t>
            </a:r>
            <a:r>
              <a:rPr lang="en-US" sz="2000" b="1" dirty="0"/>
              <a:t> de </a:t>
            </a:r>
            <a:r>
              <a:rPr lang="en-US" sz="2000" b="1" dirty="0" err="1"/>
              <a:t>conocimientos</a:t>
            </a:r>
            <a:r>
              <a:rPr lang="en-US" sz="2000" b="1" dirty="0"/>
              <a:t>, </a:t>
            </a:r>
            <a:r>
              <a:rPr lang="en-US" sz="2000" b="1" dirty="0" err="1"/>
              <a:t>políticas</a:t>
            </a:r>
            <a:r>
              <a:rPr lang="en-US" sz="2000" b="1" dirty="0"/>
              <a:t> y </a:t>
            </a:r>
            <a:r>
              <a:rPr lang="en-US" sz="2000" b="1" dirty="0" err="1"/>
              <a:t>prácticas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las </a:t>
            </a:r>
            <a:r>
              <a:rPr lang="en-US" sz="2000" dirty="0" err="1"/>
              <a:t>carreteras</a:t>
            </a:r>
            <a:r>
              <a:rPr lang="en-US" sz="2000" dirty="0"/>
              <a:t> y el </a:t>
            </a:r>
            <a:r>
              <a:rPr lang="en-US" sz="2000" dirty="0" err="1"/>
              <a:t>transporte</a:t>
            </a:r>
            <a:r>
              <a:rPr lang="en-US" sz="2000" dirty="0"/>
              <a:t> por </a:t>
            </a:r>
            <a:r>
              <a:rPr lang="en-US" sz="2000" dirty="0" err="1"/>
              <a:t>carretera</a:t>
            </a:r>
            <a:r>
              <a:rPr lang="en-US" sz="2000" dirty="0"/>
              <a:t>.</a:t>
            </a:r>
          </a:p>
          <a:p>
            <a:pPr lvl="1"/>
            <a:r>
              <a:rPr lang="es-ES" sz="2000" dirty="0"/>
              <a:t>Gracias a la experiencia y conocimiento de </a:t>
            </a:r>
            <a:r>
              <a:rPr lang="es-ES" sz="2000" b="1" dirty="0"/>
              <a:t>1.200 expertos de más de 80 países </a:t>
            </a:r>
            <a:r>
              <a:rPr lang="es-ES" sz="2000" dirty="0"/>
              <a:t>en los 25 Comités Técnicos y Grupos de Estudio.</a:t>
            </a:r>
          </a:p>
          <a:p>
            <a:endParaRPr lang="en-US" sz="20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Une image contenant extérieur, train, voie, scène&#10;&#10;Description générée automatiquement">
            <a:extLst>
              <a:ext uri="{FF2B5EF4-FFF2-40B4-BE49-F238E27FC236}">
                <a16:creationId xmlns:a16="http://schemas.microsoft.com/office/drawing/2014/main" id="{1C2DA9E5-EDF8-4BA5-BCFC-0C923049A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/>
          <a:stretch/>
        </p:blipFill>
        <p:spPr>
          <a:xfrm>
            <a:off x="8282866" y="525873"/>
            <a:ext cx="3361879" cy="57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53B68-EEDB-4B40-84B5-07F554D0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1069"/>
            <a:ext cx="8975692" cy="85718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3366"/>
                </a:solidFill>
              </a:rPr>
              <a:t>El Comité Técnico mundial 4.1 Pavimentos</a:t>
            </a:r>
            <a:endParaRPr lang="fr-FR" b="1" dirty="0">
              <a:solidFill>
                <a:srgbClr val="003366"/>
              </a:solidFill>
            </a:endParaRP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2C4CDEC1-A387-4C86-92DB-F68B107E30D5}"/>
              </a:ext>
            </a:extLst>
          </p:cNvPr>
          <p:cNvSpPr txBox="1">
            <a:spLocks/>
          </p:cNvSpPr>
          <p:nvPr/>
        </p:nvSpPr>
        <p:spPr>
          <a:xfrm>
            <a:off x="485196" y="1183735"/>
            <a:ext cx="8039929" cy="619333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defTabSz="1828800">
              <a:lnSpc>
                <a:spcPct val="90000"/>
              </a:lnSpc>
              <a:spcBef>
                <a:spcPct val="0"/>
              </a:spcBef>
              <a:buNone/>
              <a:defRPr sz="7200" b="1">
                <a:solidFill>
                  <a:srgbClr val="00336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s-MX" sz="2250" b="0" dirty="0"/>
              <a:t>CT 4.1 cuenta con 95 expertos de 43 países.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626A28-8544-464B-BF17-A1F989EB6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4" y="1615952"/>
            <a:ext cx="8975692" cy="48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5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53B68-EEDB-4B40-84B5-07F554D0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1069"/>
            <a:ext cx="8975692" cy="85718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3366"/>
                </a:solidFill>
              </a:rPr>
              <a:t>El Comité Técnico mundial 4.1 Pavimentos</a:t>
            </a:r>
            <a:endParaRPr lang="fr-FR" b="1" dirty="0">
              <a:solidFill>
                <a:srgbClr val="003366"/>
              </a:solidFill>
            </a:endParaRP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2C4CDEC1-A387-4C86-92DB-F68B107E30D5}"/>
              </a:ext>
            </a:extLst>
          </p:cNvPr>
          <p:cNvSpPr txBox="1">
            <a:spLocks/>
          </p:cNvSpPr>
          <p:nvPr/>
        </p:nvSpPr>
        <p:spPr>
          <a:xfrm>
            <a:off x="485196" y="1306286"/>
            <a:ext cx="8039929" cy="1201244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defTabSz="1828800">
              <a:lnSpc>
                <a:spcPct val="90000"/>
              </a:lnSpc>
              <a:spcBef>
                <a:spcPct val="0"/>
              </a:spcBef>
              <a:buNone/>
              <a:defRPr sz="7200" b="1">
                <a:solidFill>
                  <a:srgbClr val="00336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MX" sz="2250" b="0" dirty="0"/>
              <a:t>Informes publicados del ciclo 2016-2019.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MX" sz="2250" b="0" dirty="0"/>
              <a:t>Accesibles gratuitamente en:</a:t>
            </a:r>
          </a:p>
          <a:p>
            <a:pPr>
              <a:spcBef>
                <a:spcPts val="600"/>
              </a:spcBef>
            </a:pPr>
            <a:r>
              <a:rPr lang="fr-FR" sz="1100" dirty="0">
                <a:hlinkClick r:id="rId2"/>
              </a:rPr>
              <a:t>https://www.piarc.org/es/PIARC-Base-Conocimiento-Carreteras-y-Transporte-Por-Carretera/Infraestructura-Vial-Resiliente/Firmes-Carreteras</a:t>
            </a:r>
            <a:endParaRPr lang="es-MX" sz="1100" b="0" dirty="0"/>
          </a:p>
          <a:p>
            <a:endParaRPr lang="es-MX" sz="2250" b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3859B2-1BFC-484D-9FC6-C72044E0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129"/>
            <a:ext cx="2180083" cy="30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162CA-F5B7-4136-95DA-6BAFD8AF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9" y="2767129"/>
            <a:ext cx="2180083" cy="30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023D82F9-D3F1-4828-A434-093686AE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63" y="2759231"/>
            <a:ext cx="2180083" cy="30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3F784262-888A-4234-A176-D5889DAB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26" y="2759231"/>
            <a:ext cx="2180083" cy="30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E547737-E00B-4F85-86C4-C62B35F07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52" y="2759231"/>
            <a:ext cx="2180083" cy="30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0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a visión actu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defTabSz="342583">
              <a:spcBef>
                <a:spcPts val="1600"/>
              </a:spcBef>
            </a:pPr>
            <a:r>
              <a:rPr lang="es-ES" sz="3610" dirty="0">
                <a:solidFill>
                  <a:srgbClr val="003366"/>
                </a:solidFill>
              </a:rPr>
              <a:t>Áreas de trabajo actuales de </a:t>
            </a:r>
            <a:r>
              <a:rPr lang="es-ES" sz="3610" dirty="0" err="1">
                <a:solidFill>
                  <a:srgbClr val="003366"/>
                </a:solidFill>
              </a:rPr>
              <a:t>piarc</a:t>
            </a:r>
            <a:endParaRPr lang="es-ES" sz="3610" dirty="0">
              <a:solidFill>
                <a:srgbClr val="003366"/>
              </a:solidFill>
            </a:endParaRPr>
          </a:p>
        </p:txBody>
      </p:sp>
      <p:sp>
        <p:nvSpPr>
          <p:cNvPr id="12" name="la visión actual">
            <a:extLst>
              <a:ext uri="{FF2B5EF4-FFF2-40B4-BE49-F238E27FC236}">
                <a16:creationId xmlns:a16="http://schemas.microsoft.com/office/drawing/2014/main" id="{8F0E5984-E4DB-408A-8A24-B048C45EDF33}"/>
              </a:ext>
            </a:extLst>
          </p:cNvPr>
          <p:cNvSpPr txBox="1">
            <a:spLocks/>
          </p:cNvSpPr>
          <p:nvPr/>
        </p:nvSpPr>
        <p:spPr>
          <a:xfrm>
            <a:off x="388621" y="1886632"/>
            <a:ext cx="7930432" cy="415027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20" tIns="22860" rIns="45720" bIns="22860" rtlCol="0">
            <a:normAutofit/>
          </a:bodyPr>
          <a:lstStyle>
            <a:lvl1pPr marL="457200" indent="-457200" defTabSz="18288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400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lvl="1" indent="-457200" defTabSz="182880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400">
                <a:solidFill>
                  <a:srgbClr val="003366"/>
                </a:solidFill>
                <a:latin typeface="Arial Narrow" panose="020B0606020202030204" pitchFamily="34" charset="0"/>
              </a:defRPr>
            </a:lvl2pPr>
            <a:lvl3pPr marL="22860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/>
            </a:lvl3pPr>
            <a:lvl4pPr marL="3200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4pPr>
            <a:lvl5pPr marL="41148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5pPr>
            <a:lvl6pPr marL="50292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6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80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 marL="0" indent="0">
              <a:buNone/>
            </a:pPr>
            <a:r>
              <a:rPr lang="es-ES" sz="2200" dirty="0"/>
              <a:t>Cuestiones 2020-2023:</a:t>
            </a:r>
          </a:p>
          <a:p>
            <a:r>
              <a:rPr lang="es-ES" sz="2200" dirty="0"/>
              <a:t>4.1.1 Reciclado de pavimentos.</a:t>
            </a:r>
          </a:p>
          <a:p>
            <a:r>
              <a:rPr lang="es-ES" sz="2200" dirty="0"/>
              <a:t>4.1.2 Innovación en conservación y reparación de pavimentos.</a:t>
            </a:r>
          </a:p>
          <a:p>
            <a:r>
              <a:rPr lang="es-ES" sz="2200" dirty="0"/>
              <a:t>4.1.3 Monitorización y gestión de carreteras basado en Big Data.</a:t>
            </a:r>
          </a:p>
          <a:p>
            <a:r>
              <a:rPr lang="es-ES" sz="2200" dirty="0"/>
              <a:t>4.1.4 Resiliencia de los pavimentos.</a:t>
            </a:r>
          </a:p>
          <a:p>
            <a:r>
              <a:rPr lang="es-ES" sz="2200" dirty="0"/>
              <a:t>4.1.5 Huella de carbono de los pavimentos.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87EDF0-3AAA-4C91-B73C-CCBA5E7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39" y="3266823"/>
            <a:ext cx="3689661" cy="277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vement Recycling Systems- Cold in-place asphalt recycling- recycling">
            <a:extLst>
              <a:ext uri="{FF2B5EF4-FFF2-40B4-BE49-F238E27FC236}">
                <a16:creationId xmlns:a16="http://schemas.microsoft.com/office/drawing/2014/main" id="{CD694E4A-265B-4D58-8610-01D06AB4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12365"/>
          <a:stretch/>
        </p:blipFill>
        <p:spPr bwMode="auto">
          <a:xfrm>
            <a:off x="8487256" y="506441"/>
            <a:ext cx="3704744" cy="27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7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468ABC-58C3-45F7-A6B9-A9E27188F7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0841" y="933253"/>
            <a:ext cx="11093450" cy="4779389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rgbClr val="ED9D00"/>
                </a:solidFill>
              </a:rPr>
              <a:t>Wheel tracking test</a:t>
            </a:r>
          </a:p>
          <a:p>
            <a:endParaRPr lang="es-ES" dirty="0"/>
          </a:p>
          <a:p>
            <a:r>
              <a:rPr lang="es-ES" dirty="0"/>
              <a:t>Publicación en </a:t>
            </a:r>
            <a:r>
              <a:rPr lang="es-ES" dirty="0" err="1"/>
              <a:t>Routes</a:t>
            </a:r>
            <a:r>
              <a:rPr lang="es-ES" dirty="0"/>
              <a:t>/</a:t>
            </a:r>
            <a:r>
              <a:rPr lang="es-ES" dirty="0" err="1"/>
              <a:t>Roads</a:t>
            </a:r>
            <a:r>
              <a:rPr lang="es-ES" dirty="0"/>
              <a:t> </a:t>
            </a:r>
          </a:p>
          <a:p>
            <a:r>
              <a:rPr lang="es-ES" dirty="0"/>
              <a:t>Artículos de congresos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sz="2400"/>
              <a:t>Envíe su resumen en pavimentos resilientes antes del 31 de enero 2021 para el XVI Congreso Mundial de Vialidad Invernal y Resiliencia de la Carretera, Calgary, 8-11 febrero 2022.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>
                <a:hlinkClick r:id="rId2"/>
              </a:rPr>
              <a:t>https://abstracts-calgary2022.piarc.org/es/instrucciones.htm</a:t>
            </a:r>
            <a:r>
              <a:rPr lang="es-ES" sz="2400" dirty="0"/>
              <a:t>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884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¡Gracias por su atención!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8799" y="1681874"/>
            <a:ext cx="4317468" cy="1259030"/>
          </a:xfrm>
        </p:spPr>
        <p:txBody>
          <a:bodyPr/>
          <a:lstStyle/>
          <a:p>
            <a:r>
              <a:rPr lang="en-GB" sz="2400" dirty="0"/>
              <a:t>Miguel Caso Florez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78673" y="3107570"/>
            <a:ext cx="4319067" cy="428865"/>
          </a:xfrm>
        </p:spPr>
        <p:txBody>
          <a:bodyPr/>
          <a:lstStyle/>
          <a:p>
            <a:r>
              <a:rPr lang="en-GB" dirty="0"/>
              <a:t>miguel.caso-florez@piarc.org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983855-BB5B-459A-80DC-A9D0BC1529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9206" y="3547079"/>
            <a:ext cx="4319067" cy="428864"/>
          </a:xfrm>
        </p:spPr>
        <p:txBody>
          <a:bodyPr/>
          <a:lstStyle/>
          <a:p>
            <a:r>
              <a:rPr lang="en-GB" dirty="0"/>
              <a:t>@miguelcasof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4C2035-5B16-490D-94D8-403F339983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0272" y="2184631"/>
            <a:ext cx="4317468" cy="895231"/>
          </a:xfrm>
        </p:spPr>
        <p:txBody>
          <a:bodyPr/>
          <a:lstStyle/>
          <a:p>
            <a:r>
              <a:rPr lang="en-GB" sz="2000" dirty="0"/>
              <a:t>Director Técnico</a:t>
            </a:r>
          </a:p>
          <a:p>
            <a:r>
              <a:rPr lang="en-GB" sz="2000" dirty="0"/>
              <a:t>PIARC – </a:t>
            </a:r>
            <a:r>
              <a:rPr lang="en-GB" sz="2000" dirty="0" err="1"/>
              <a:t>Asociación</a:t>
            </a:r>
            <a:r>
              <a:rPr lang="en-GB" sz="2000" dirty="0"/>
              <a:t> Mundial de la Carretera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307</Words>
  <Application>Microsoft Office PowerPoint</Application>
  <PresentationFormat>Grand écran</PresentationFormat>
  <Paragraphs>43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1_Cover page</vt:lpstr>
      <vt:lpstr>Summary </vt:lpstr>
      <vt:lpstr>Chapters</vt:lpstr>
      <vt:lpstr>Content </vt:lpstr>
      <vt:lpstr>Thank you</vt:lpstr>
      <vt:lpstr>Présentation PowerPoint</vt:lpstr>
      <vt:lpstr>PIARC – Asociación Mundial de la Carretera</vt:lpstr>
      <vt:lpstr>El Comité Técnico mundial 4.1 Pavimentos</vt:lpstr>
      <vt:lpstr>El Comité Técnico mundial 4.1 Pavimentos</vt:lpstr>
      <vt:lpstr>Áreas de trabajo actuales de piarc</vt:lpstr>
      <vt:lpstr>Présentation PowerPoint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lastModifiedBy>MIGUEL</cp:lastModifiedBy>
  <cp:revision>206</cp:revision>
  <cp:lastPrinted>2020-02-26T15:39:32Z</cp:lastPrinted>
  <dcterms:created xsi:type="dcterms:W3CDTF">2019-10-28T10:19:34Z</dcterms:created>
  <dcterms:modified xsi:type="dcterms:W3CDTF">2020-12-15T18:09:30Z</dcterms:modified>
</cp:coreProperties>
</file>